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33"/>
  </p:notesMasterIdLst>
  <p:sldIdLst>
    <p:sldId id="303" r:id="rId4"/>
    <p:sldId id="288" r:id="rId5"/>
    <p:sldId id="289" r:id="rId6"/>
    <p:sldId id="290" r:id="rId7"/>
    <p:sldId id="305" r:id="rId8"/>
    <p:sldId id="306" r:id="rId9"/>
    <p:sldId id="307" r:id="rId10"/>
    <p:sldId id="308" r:id="rId11"/>
    <p:sldId id="294" r:id="rId12"/>
    <p:sldId id="309" r:id="rId13"/>
    <p:sldId id="310" r:id="rId14"/>
    <p:sldId id="311" r:id="rId15"/>
    <p:sldId id="312" r:id="rId16"/>
    <p:sldId id="313" r:id="rId17"/>
    <p:sldId id="314" r:id="rId18"/>
    <p:sldId id="315" r:id="rId19"/>
    <p:sldId id="321" r:id="rId20"/>
    <p:sldId id="319" r:id="rId21"/>
    <p:sldId id="320" r:id="rId22"/>
    <p:sldId id="322" r:id="rId23"/>
    <p:sldId id="298" r:id="rId24"/>
    <p:sldId id="323" r:id="rId25"/>
    <p:sldId id="324" r:id="rId26"/>
    <p:sldId id="325" r:id="rId27"/>
    <p:sldId id="326" r:id="rId28"/>
    <p:sldId id="317" r:id="rId29"/>
    <p:sldId id="318" r:id="rId30"/>
    <p:sldId id="327" r:id="rId31"/>
    <p:sldId id="301"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095"/>
    <a:srgbClr val="46BFB5"/>
    <a:srgbClr val="146298"/>
    <a:srgbClr val="428FBF"/>
    <a:srgbClr val="C4EBED"/>
    <a:srgbClr val="C9C8E5"/>
    <a:srgbClr val="22B50B"/>
    <a:srgbClr val="1CADE4"/>
    <a:srgbClr val="C4E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53" y="31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rna.kiris.KA\AppData\Local\Microsoft\Windows\INetCache\Content.Outlook\D6CH19Z1\Kopya%20TABLO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61-47CE-B904-3958B7DCD2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61-47CE-B904-3958B7DCD2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61-47CE-B904-3958B7DCD2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61-47CE-B904-3958B7DCD2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B61-47CE-B904-3958B7DCD28A}"/>
              </c:ext>
            </c:extLst>
          </c:dPt>
          <c:dLbls>
            <c:dLbl>
              <c:idx val="0"/>
              <c:layout/>
              <c:tx>
                <c:rich>
                  <a:bodyPr/>
                  <a:lstStyle/>
                  <a:p>
                    <a:fld id="{21A35B10-7AAB-4B39-BEAA-44ED625B08B9}" type="VALUE">
                      <a:rPr lang="en-US"/>
                      <a:pPr/>
                      <a:t>[DEĞER]</a:t>
                    </a:fld>
                    <a:r>
                      <a:rPr lang="en-US"/>
                      <a:t> (%71)</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9B61-47CE-B904-3958B7DCD28A}"/>
                </c:ext>
              </c:extLst>
            </c:dLbl>
            <c:dLbl>
              <c:idx val="1"/>
              <c:layout/>
              <c:tx>
                <c:rich>
                  <a:bodyPr/>
                  <a:lstStyle/>
                  <a:p>
                    <a:fld id="{DAEDB2CF-0F01-4DE9-9852-ACCE863C4C67}" type="VALUE">
                      <a:rPr lang="en-US"/>
                      <a:pPr/>
                      <a:t>[DEĞER]</a:t>
                    </a:fld>
                    <a:r>
                      <a:rPr lang="en-US"/>
                      <a:t> (%7)</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9B61-47CE-B904-3958B7DCD28A}"/>
                </c:ext>
              </c:extLst>
            </c:dLbl>
            <c:dLbl>
              <c:idx val="2"/>
              <c:layout/>
              <c:tx>
                <c:rich>
                  <a:bodyPr/>
                  <a:lstStyle/>
                  <a:p>
                    <a:fld id="{03438CD4-24D3-470E-9BA6-F12D30E48D6B}" type="VALUE">
                      <a:rPr lang="en-US"/>
                      <a:pPr/>
                      <a:t>[DEĞER]</a:t>
                    </a:fld>
                    <a:r>
                      <a:rPr lang="en-US"/>
                      <a:t> (%0,3)</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9B61-47CE-B904-3958B7DCD28A}"/>
                </c:ext>
              </c:extLst>
            </c:dLbl>
            <c:dLbl>
              <c:idx val="3"/>
              <c:layout/>
              <c:tx>
                <c:rich>
                  <a:bodyPr/>
                  <a:lstStyle/>
                  <a:p>
                    <a:fld id="{CD45AA94-0AFC-499B-8744-55BF6CE8D232}" type="VALUE">
                      <a:rPr lang="en-US"/>
                      <a:pPr/>
                      <a:t>[DEĞER]</a:t>
                    </a:fld>
                    <a:r>
                      <a:rPr lang="en-US"/>
                      <a:t> (%5)</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9B61-47CE-B904-3958B7DCD28A}"/>
                </c:ext>
              </c:extLst>
            </c:dLbl>
            <c:dLbl>
              <c:idx val="4"/>
              <c:layout/>
              <c:tx>
                <c:rich>
                  <a:bodyPr/>
                  <a:lstStyle/>
                  <a:p>
                    <a:fld id="{7B72FD11-BB8A-4E10-8F30-198DF3C125BA}" type="VALUE">
                      <a:rPr lang="en-US"/>
                      <a:pPr/>
                      <a:t>[DEĞER]</a:t>
                    </a:fld>
                    <a:r>
                      <a:rPr lang="en-US" baseline="0"/>
                      <a:t> (%16)</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9B61-47CE-B904-3958B7DCD2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'[Kopya TABLO1.xlsx]MURAT'!$B$5:$B$9</c:f>
              <c:strCache>
                <c:ptCount val="5"/>
                <c:pt idx="0">
                  <c:v>Koyun</c:v>
                </c:pt>
                <c:pt idx="1">
                  <c:v>Keçi </c:v>
                </c:pt>
                <c:pt idx="2">
                  <c:v>Manda, At, Katır, Eşek</c:v>
                </c:pt>
                <c:pt idx="3">
                  <c:v>Buzağı, Dana</c:v>
                </c:pt>
                <c:pt idx="4">
                  <c:v>Sığır</c:v>
                </c:pt>
              </c:strCache>
            </c:strRef>
          </c:cat>
          <c:val>
            <c:numRef>
              <c:f>'[Kopya TABLO1.xlsx]MURAT'!$C$5:$C$9</c:f>
              <c:numCache>
                <c:formatCode>#,##0</c:formatCode>
                <c:ptCount val="5"/>
                <c:pt idx="0">
                  <c:v>210335</c:v>
                </c:pt>
                <c:pt idx="1">
                  <c:v>20305</c:v>
                </c:pt>
                <c:pt idx="2" formatCode="General">
                  <c:v>807</c:v>
                </c:pt>
                <c:pt idx="3">
                  <c:v>13999</c:v>
                </c:pt>
                <c:pt idx="4">
                  <c:v>47870</c:v>
                </c:pt>
              </c:numCache>
            </c:numRef>
          </c:val>
          <c:extLst>
            <c:ext xmlns:c16="http://schemas.microsoft.com/office/drawing/2014/chart" uri="{C3380CC4-5D6E-409C-BE32-E72D297353CC}">
              <c16:uniqueId val="{0000000A-9B61-47CE-B904-3958B7DCD28A}"/>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9B61-47CE-B904-3958B7DCD2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9B61-47CE-B904-3958B7DCD2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9B61-47CE-B904-3958B7DCD2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9B61-47CE-B904-3958B7DCD2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9B61-47CE-B904-3958B7DCD28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'[Kopya TABLO1.xlsx]MURAT'!$B$5:$B$9</c:f>
              <c:strCache>
                <c:ptCount val="5"/>
                <c:pt idx="0">
                  <c:v>Koyun</c:v>
                </c:pt>
                <c:pt idx="1">
                  <c:v>Keçi </c:v>
                </c:pt>
                <c:pt idx="2">
                  <c:v>Manda, At, Katır, Eşek</c:v>
                </c:pt>
                <c:pt idx="3">
                  <c:v>Buzağı, Dana</c:v>
                </c:pt>
                <c:pt idx="4">
                  <c:v>Sığır</c:v>
                </c:pt>
              </c:strCache>
            </c:strRef>
          </c:cat>
          <c:val>
            <c:numRef>
              <c:f>'[Kopya TABLO1.xlsx]MURAT'!$D$5:$D$9</c:f>
              <c:numCache>
                <c:formatCode>General</c:formatCode>
                <c:ptCount val="5"/>
              </c:numCache>
            </c:numRef>
          </c:val>
          <c:extLst>
            <c:ext xmlns:c16="http://schemas.microsoft.com/office/drawing/2014/chart" uri="{C3380CC4-5D6E-409C-BE32-E72D297353CC}">
              <c16:uniqueId val="{00000015-9B61-47CE-B904-3958B7DCD28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a:outerShdw blurRad="50800" dist="50800" dir="5400000" algn="ctr" rotWithShape="0">
        <a:srgbClr val="FFFFFF"/>
      </a:outerShdw>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r>
              <a:rPr lang="en-US" sz="1500" b="1" dirty="0" err="1"/>
              <a:t>Sektörler</a:t>
            </a:r>
            <a:endParaRPr lang="en-US" sz="1500" b="1" dirty="0"/>
          </a:p>
        </c:rich>
      </c:tx>
      <c:layout/>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32E-43B4-996A-EA5508961DD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32E-43B4-996A-EA5508961DD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32E-43B4-996A-EA5508961DD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32E-43B4-996A-EA5508961DD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32E-43B4-996A-EA5508961DD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32E-43B4-996A-EA5508961DD0}"/>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32E-43B4-996A-EA5508961DD0}"/>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32E-43B4-996A-EA5508961DD0}"/>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32E-43B4-996A-EA5508961DD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Sayfa1!$O$7:$O$15</c:f>
              <c:strCache>
                <c:ptCount val="9"/>
                <c:pt idx="0">
                  <c:v>Gıda Ürünleri</c:v>
                </c:pt>
                <c:pt idx="1">
                  <c:v>Ağaç, Ağaç Ürünleri</c:v>
                </c:pt>
                <c:pt idx="2">
                  <c:v>Mobilya</c:v>
                </c:pt>
                <c:pt idx="3">
                  <c:v>Kauçuk ve Plastik Ürünleri</c:v>
                </c:pt>
                <c:pt idx="4">
                  <c:v>Metalik Olmayan Mineral Ürünleri</c:v>
                </c:pt>
                <c:pt idx="5">
                  <c:v>Elektrik, Gaz Üretimi ve Dağıtımı,</c:v>
                </c:pt>
                <c:pt idx="6">
                  <c:v>Madencilik ve Taşocakçılığı</c:v>
                </c:pt>
                <c:pt idx="7">
                  <c:v>Kayıtlı medyanın basılması ve çoğaltılması </c:v>
                </c:pt>
                <c:pt idx="8">
                  <c:v>Diğer</c:v>
                </c:pt>
              </c:strCache>
            </c:strRef>
          </c:cat>
          <c:val>
            <c:numRef>
              <c:f>Sayfa1!$P$7:$P$15</c:f>
              <c:numCache>
                <c:formatCode>General</c:formatCode>
                <c:ptCount val="9"/>
                <c:pt idx="0">
                  <c:v>73</c:v>
                </c:pt>
                <c:pt idx="1">
                  <c:v>58</c:v>
                </c:pt>
                <c:pt idx="2">
                  <c:v>40</c:v>
                </c:pt>
                <c:pt idx="3">
                  <c:v>36</c:v>
                </c:pt>
                <c:pt idx="4">
                  <c:v>30</c:v>
                </c:pt>
                <c:pt idx="5">
                  <c:v>21</c:v>
                </c:pt>
                <c:pt idx="6">
                  <c:v>21</c:v>
                </c:pt>
                <c:pt idx="7">
                  <c:v>12</c:v>
                </c:pt>
                <c:pt idx="8">
                  <c:v>37</c:v>
                </c:pt>
              </c:numCache>
            </c:numRef>
          </c:val>
          <c:extLst>
            <c:ext xmlns:c16="http://schemas.microsoft.com/office/drawing/2014/chart" uri="{C3380CC4-5D6E-409C-BE32-E72D297353CC}">
              <c16:uniqueId val="{00000012-832E-43B4-996A-EA5508961DD0}"/>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AC170-A9C5-4ED3-850C-B8EEF415F0F0}" type="datetimeFigureOut">
              <a:rPr lang="en-US" smtClean="0"/>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0C290-48FC-457B-B163-BC58249B13A2}" type="slidenum">
              <a:rPr lang="en-US" smtClean="0"/>
              <a:t>‹#›</a:t>
            </a:fld>
            <a:endParaRPr lang="en-US" dirty="0"/>
          </a:p>
        </p:txBody>
      </p:sp>
    </p:spTree>
    <p:extLst>
      <p:ext uri="{BB962C8B-B14F-4D97-AF65-F5344CB8AC3E}">
        <p14:creationId xmlns:p14="http://schemas.microsoft.com/office/powerpoint/2010/main" val="2436684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259736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2881790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1980339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639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56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598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717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79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211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909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82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2046677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82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148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326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47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157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40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580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798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69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86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1238366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626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863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692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29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361523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68085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377122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225499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218789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F4089F17-F092-4D03-90B2-D9E8C1AE8DA2}" type="datetimeFigureOut">
              <a:rPr lang="tr-TR" smtClean="0"/>
              <a:t>14.01.2024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F4E46529-EF36-4235-BFD2-6E9FFC6D183E}" type="slidenum">
              <a:rPr lang="tr-TR" smtClean="0"/>
              <a:t>‹#›</a:t>
            </a:fld>
            <a:endParaRPr lang="tr-TR" dirty="0"/>
          </a:p>
        </p:txBody>
      </p:sp>
    </p:spTree>
    <p:extLst>
      <p:ext uri="{BB962C8B-B14F-4D97-AF65-F5344CB8AC3E}">
        <p14:creationId xmlns:p14="http://schemas.microsoft.com/office/powerpoint/2010/main" val="73290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89F17-F092-4D03-90B2-D9E8C1AE8DA2}" type="datetimeFigureOut">
              <a:rPr lang="tr-TR" smtClean="0"/>
              <a:t>14.01.2024</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46529-EF36-4235-BFD2-6E9FFC6D183E}" type="slidenum">
              <a:rPr lang="tr-TR" smtClean="0"/>
              <a:t>‹#›</a:t>
            </a:fld>
            <a:endParaRPr lang="tr-TR" dirty="0"/>
          </a:p>
        </p:txBody>
      </p:sp>
    </p:spTree>
    <p:extLst>
      <p:ext uri="{BB962C8B-B14F-4D97-AF65-F5344CB8AC3E}">
        <p14:creationId xmlns:p14="http://schemas.microsoft.com/office/powerpoint/2010/main" val="42374428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4192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DA0DDD-EC3F-4576-A125-D9C2E52E79F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14.01.2024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56E6EF-0C3C-40AA-B33B-2AE5A113730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939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jp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chart" Target="../charts/char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7.jpg"/><Relationship Id="rId16" Type="http://schemas.openxmlformats.org/officeDocument/2006/relationships/image" Target="../media/image62.jpeg"/><Relationship Id="rId20" Type="http://schemas.openxmlformats.org/officeDocument/2006/relationships/image" Target="../media/image66.png"/><Relationship Id="rId1" Type="http://schemas.openxmlformats.org/officeDocument/2006/relationships/slideLayout" Target="../slideLayouts/slideLayout2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jpeg"/><Relationship Id="rId10" Type="http://schemas.openxmlformats.org/officeDocument/2006/relationships/image" Target="../media/image56.tiff"/><Relationship Id="rId19" Type="http://schemas.openxmlformats.org/officeDocument/2006/relationships/image" Target="../media/image65.jpe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2576946" y="2847109"/>
            <a:ext cx="7086600" cy="1549545"/>
          </a:xfrm>
        </p:spPr>
        <p:txBody>
          <a:bodyPr>
            <a:normAutofit/>
          </a:bodyPr>
          <a:lstStyle/>
          <a:p>
            <a:r>
              <a:rPr lang="tr-TR" sz="4400" b="1" dirty="0" smtClean="0">
                <a:solidFill>
                  <a:schemeClr val="bg1"/>
                </a:solidFill>
                <a:latin typeface="+mn-lt"/>
              </a:rPr>
              <a:t>ARTVİN </a:t>
            </a:r>
            <a:br>
              <a:rPr lang="tr-TR" sz="4400" b="1" dirty="0" smtClean="0">
                <a:solidFill>
                  <a:schemeClr val="bg1"/>
                </a:solidFill>
                <a:latin typeface="+mn-lt"/>
              </a:rPr>
            </a:br>
            <a:r>
              <a:rPr lang="tr-TR" sz="4400" b="1" dirty="0" smtClean="0">
                <a:solidFill>
                  <a:schemeClr val="bg1"/>
                </a:solidFill>
                <a:latin typeface="+mn-lt"/>
              </a:rPr>
              <a:t>YATIRIM ORTAMI SUNUMU</a:t>
            </a:r>
            <a:endParaRPr lang="tr-TR" sz="4400" b="1" dirty="0">
              <a:solidFill>
                <a:schemeClr val="bg1"/>
              </a:solidFill>
              <a:latin typeface="+mn-lt"/>
            </a:endParaRPr>
          </a:p>
        </p:txBody>
      </p:sp>
      <p:sp>
        <p:nvSpPr>
          <p:cNvPr id="3" name="Alt Başlık 2"/>
          <p:cNvSpPr>
            <a:spLocks noGrp="1"/>
          </p:cNvSpPr>
          <p:nvPr>
            <p:ph type="subTitle" idx="1"/>
          </p:nvPr>
        </p:nvSpPr>
        <p:spPr>
          <a:xfrm rot="16200000">
            <a:off x="11000510" y="5548602"/>
            <a:ext cx="1835727" cy="443490"/>
          </a:xfrm>
        </p:spPr>
        <p:txBody>
          <a:bodyPr>
            <a:normAutofit/>
          </a:bodyPr>
          <a:lstStyle/>
          <a:p>
            <a:r>
              <a:rPr lang="tr-TR" sz="1800" b="1" dirty="0" smtClean="0">
                <a:solidFill>
                  <a:srgbClr val="325388"/>
                </a:solidFill>
              </a:rPr>
              <a:t>OCAK 2024</a:t>
            </a:r>
            <a:endParaRPr lang="tr-TR" sz="1800" b="1" dirty="0">
              <a:solidFill>
                <a:srgbClr val="325388"/>
              </a:solidFill>
            </a:endParaRPr>
          </a:p>
        </p:txBody>
      </p:sp>
    </p:spTree>
    <p:extLst>
      <p:ext uri="{BB962C8B-B14F-4D97-AF65-F5344CB8AC3E}">
        <p14:creationId xmlns:p14="http://schemas.microsoft.com/office/powerpoint/2010/main" val="2497521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453589" y="2307771"/>
            <a:ext cx="2472261" cy="4077099"/>
          </a:xfrm>
          <a:prstGeom prst="rect">
            <a:avLst/>
          </a:prstGeom>
          <a:effectLst>
            <a:softEdge rad="127000"/>
          </a:effectLst>
        </p:spPr>
      </p:pic>
      <p:sp>
        <p:nvSpPr>
          <p:cNvPr id="3" name="Metin kutusu 2">
            <a:extLst>
              <a:ext uri="{FF2B5EF4-FFF2-40B4-BE49-F238E27FC236}">
                <a16:creationId xmlns:a16="http://schemas.microsoft.com/office/drawing/2014/main" id="{974AD351-2D72-4799-84C1-360870880293}"/>
              </a:ext>
            </a:extLst>
          </p:cNvPr>
          <p:cNvSpPr txBox="1"/>
          <p:nvPr/>
        </p:nvSpPr>
        <p:spPr>
          <a:xfrm>
            <a:off x="4081788" y="1676066"/>
            <a:ext cx="1093936" cy="4173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tabLst>
                <a:tab pos="2873375" algn="l"/>
              </a:tabLst>
            </a:pPr>
            <a:r>
              <a:rPr lang="tr-TR" sz="1600" b="1" dirty="0">
                <a:solidFill>
                  <a:schemeClr val="accent5">
                    <a:lumMod val="50000"/>
                  </a:schemeClr>
                </a:solidFill>
                <a:latin typeface="Montserrat" pitchFamily="2" charset="-94"/>
              </a:rPr>
              <a:t>TURİZM</a:t>
            </a:r>
          </a:p>
        </p:txBody>
      </p:sp>
      <p:pic>
        <p:nvPicPr>
          <p:cNvPr id="4" name="Resim 3"/>
          <p:cNvPicPr>
            <a:picLocks noChangeAspect="1"/>
          </p:cNvPicPr>
          <p:nvPr/>
        </p:nvPicPr>
        <p:blipFill>
          <a:blip r:embed="rId3"/>
          <a:stretch>
            <a:fillRect/>
          </a:stretch>
        </p:blipFill>
        <p:spPr>
          <a:xfrm>
            <a:off x="1113065" y="2325189"/>
            <a:ext cx="2191482" cy="139337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ffectLst>
            <a:softEdge rad="63500"/>
          </a:effectLst>
        </p:spPr>
      </p:pic>
      <p:pic>
        <p:nvPicPr>
          <p:cNvPr id="5" name="Resim 4"/>
          <p:cNvPicPr>
            <a:picLocks noChangeAspect="1"/>
          </p:cNvPicPr>
          <p:nvPr/>
        </p:nvPicPr>
        <p:blipFill>
          <a:blip r:embed="rId4"/>
          <a:stretch>
            <a:fillRect/>
          </a:stretch>
        </p:blipFill>
        <p:spPr>
          <a:xfrm>
            <a:off x="1113065" y="3761604"/>
            <a:ext cx="2191482" cy="1263242"/>
          </a:xfrm>
          <a:prstGeom prst="rect">
            <a:avLst/>
          </a:prstGeom>
          <a:effectLst>
            <a:softEdge rad="63500"/>
          </a:effec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065" y="5076599"/>
            <a:ext cx="2191482" cy="1282144"/>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a:extLst>
              <a:ext uri="{FF2B5EF4-FFF2-40B4-BE49-F238E27FC236}">
                <a16:creationId xmlns:a16="http://schemas.microsoft.com/office/drawing/2014/main" id="{974AD351-2D72-4799-84C1-360870880293}"/>
              </a:ext>
            </a:extLst>
          </p:cNvPr>
          <p:cNvSpPr txBox="1"/>
          <p:nvPr/>
        </p:nvSpPr>
        <p:spPr>
          <a:xfrm>
            <a:off x="1591974" y="1667357"/>
            <a:ext cx="1093936" cy="417358"/>
          </a:xfrm>
          <a:prstGeom prst="rect">
            <a:avLst/>
          </a:prstGeom>
          <a:noFill/>
          <a:ln>
            <a:noFill/>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tabLst>
                <a:tab pos="2873375" algn="l"/>
              </a:tabLst>
            </a:pPr>
            <a:r>
              <a:rPr lang="tr-TR" sz="1600" b="1" dirty="0" smtClean="0">
                <a:solidFill>
                  <a:schemeClr val="accent5">
                    <a:lumMod val="50000"/>
                  </a:schemeClr>
                </a:solidFill>
                <a:latin typeface="Montserrat" pitchFamily="2" charset="-94"/>
              </a:rPr>
              <a:t>TARIM</a:t>
            </a:r>
          </a:p>
        </p:txBody>
      </p:sp>
      <p:pic>
        <p:nvPicPr>
          <p:cNvPr id="9" name="Resim 8"/>
          <p:cNvPicPr>
            <a:picLocks noChangeAspect="1"/>
          </p:cNvPicPr>
          <p:nvPr/>
        </p:nvPicPr>
        <p:blipFill>
          <a:blip r:embed="rId6"/>
          <a:stretch>
            <a:fillRect/>
          </a:stretch>
        </p:blipFill>
        <p:spPr>
          <a:xfrm>
            <a:off x="8575259" y="2391445"/>
            <a:ext cx="2412273" cy="3967298"/>
          </a:xfrm>
          <a:prstGeom prst="rect">
            <a:avLst/>
          </a:prstGeom>
          <a:effectLst>
            <a:softEdge rad="127000"/>
          </a:effectLst>
        </p:spPr>
      </p:pic>
      <p:pic>
        <p:nvPicPr>
          <p:cNvPr id="10" name="Resim 9"/>
          <p:cNvPicPr>
            <a:picLocks noChangeAspect="1"/>
          </p:cNvPicPr>
          <p:nvPr/>
        </p:nvPicPr>
        <p:blipFill>
          <a:blip r:embed="rId7"/>
          <a:stretch>
            <a:fillRect/>
          </a:stretch>
        </p:blipFill>
        <p:spPr>
          <a:xfrm>
            <a:off x="6084940" y="2381397"/>
            <a:ext cx="2296081" cy="3967298"/>
          </a:xfrm>
          <a:prstGeom prst="rect">
            <a:avLst/>
          </a:prstGeom>
          <a:effectLst>
            <a:softEdge rad="127000"/>
          </a:effectLst>
        </p:spPr>
      </p:pic>
      <p:sp>
        <p:nvSpPr>
          <p:cNvPr id="11" name="Metin kutusu 10">
            <a:extLst>
              <a:ext uri="{FF2B5EF4-FFF2-40B4-BE49-F238E27FC236}">
                <a16:creationId xmlns:a16="http://schemas.microsoft.com/office/drawing/2014/main" id="{974AD351-2D72-4799-84C1-360870880293}"/>
              </a:ext>
            </a:extLst>
          </p:cNvPr>
          <p:cNvSpPr txBox="1"/>
          <p:nvPr/>
        </p:nvSpPr>
        <p:spPr>
          <a:xfrm>
            <a:off x="6662034" y="1684775"/>
            <a:ext cx="1093936" cy="4173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tabLst>
                <a:tab pos="2873375" algn="l"/>
              </a:tabLst>
            </a:pPr>
            <a:r>
              <a:rPr lang="tr-TR" sz="1600" b="1" dirty="0" smtClean="0">
                <a:solidFill>
                  <a:schemeClr val="accent5">
                    <a:lumMod val="50000"/>
                  </a:schemeClr>
                </a:solidFill>
                <a:latin typeface="Montserrat" pitchFamily="2" charset="-94"/>
              </a:rPr>
              <a:t>SANAYİ</a:t>
            </a:r>
            <a:endParaRPr lang="tr-TR" sz="1600" b="1" dirty="0">
              <a:solidFill>
                <a:schemeClr val="accent5">
                  <a:lumMod val="50000"/>
                </a:schemeClr>
              </a:solidFill>
              <a:latin typeface="Montserrat" pitchFamily="2" charset="-94"/>
            </a:endParaRPr>
          </a:p>
        </p:txBody>
      </p:sp>
      <p:sp>
        <p:nvSpPr>
          <p:cNvPr id="12" name="Metin kutusu 11">
            <a:extLst>
              <a:ext uri="{FF2B5EF4-FFF2-40B4-BE49-F238E27FC236}">
                <a16:creationId xmlns:a16="http://schemas.microsoft.com/office/drawing/2014/main" id="{974AD351-2D72-4799-84C1-360870880293}"/>
              </a:ext>
            </a:extLst>
          </p:cNvPr>
          <p:cNvSpPr txBox="1"/>
          <p:nvPr/>
        </p:nvSpPr>
        <p:spPr>
          <a:xfrm>
            <a:off x="8970826" y="1684775"/>
            <a:ext cx="1500561"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tabLst>
                <a:tab pos="2873375" algn="l"/>
              </a:tabLst>
            </a:pPr>
            <a:r>
              <a:rPr lang="tr-TR" sz="1600" b="1" dirty="0" smtClean="0">
                <a:solidFill>
                  <a:schemeClr val="accent5">
                    <a:lumMod val="50000"/>
                  </a:schemeClr>
                </a:solidFill>
                <a:latin typeface="Montserrat" pitchFamily="2" charset="-94"/>
              </a:rPr>
              <a:t>MADENCİLİK</a:t>
            </a:r>
            <a:endParaRPr lang="tr-TR" sz="1600" b="1" dirty="0">
              <a:solidFill>
                <a:schemeClr val="accent5">
                  <a:lumMod val="50000"/>
                </a:schemeClr>
              </a:solidFill>
              <a:latin typeface="Montserrat" pitchFamily="2" charset="-94"/>
            </a:endParaRPr>
          </a:p>
        </p:txBody>
      </p:sp>
    </p:spTree>
    <p:extLst>
      <p:ext uri="{BB962C8B-B14F-4D97-AF65-F5344CB8AC3E}">
        <p14:creationId xmlns:p14="http://schemas.microsoft.com/office/powerpoint/2010/main" val="2811728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3" name="Dikdörtgen 2"/>
          <p:cNvSpPr/>
          <p:nvPr/>
        </p:nvSpPr>
        <p:spPr>
          <a:xfrm>
            <a:off x="720937" y="1972883"/>
            <a:ext cx="926857" cy="369332"/>
          </a:xfrm>
          <a:prstGeom prst="rect">
            <a:avLst/>
          </a:prstGeom>
        </p:spPr>
        <p:txBody>
          <a:bodyPr wrap="none">
            <a:spAutoFit/>
          </a:bodyPr>
          <a:lstStyle/>
          <a:p>
            <a:r>
              <a:rPr lang="tr-TR" b="1" dirty="0">
                <a:solidFill>
                  <a:srgbClr val="146298"/>
                </a:solidFill>
                <a:latin typeface="Montserrat" pitchFamily="2" charset="-94"/>
              </a:rPr>
              <a:t>TARIM</a:t>
            </a:r>
          </a:p>
        </p:txBody>
      </p:sp>
      <p:pic>
        <p:nvPicPr>
          <p:cNvPr id="11" name="Resim 10"/>
          <p:cNvPicPr>
            <a:picLocks noChangeAspect="1"/>
          </p:cNvPicPr>
          <p:nvPr/>
        </p:nvPicPr>
        <p:blipFill>
          <a:blip r:embed="rId3"/>
          <a:stretch>
            <a:fillRect/>
          </a:stretch>
        </p:blipFill>
        <p:spPr>
          <a:xfrm>
            <a:off x="720937" y="2974311"/>
            <a:ext cx="4896092" cy="310494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p:spPr>
      </p:pic>
      <p:sp>
        <p:nvSpPr>
          <p:cNvPr id="12" name="Metin kutusu 11">
            <a:extLst>
              <a:ext uri="{FF2B5EF4-FFF2-40B4-BE49-F238E27FC236}">
                <a16:creationId xmlns:a16="http://schemas.microsoft.com/office/drawing/2014/main" id="{974AD351-2D72-4799-84C1-360870880293}"/>
              </a:ext>
            </a:extLst>
          </p:cNvPr>
          <p:cNvSpPr txBox="1"/>
          <p:nvPr/>
        </p:nvSpPr>
        <p:spPr>
          <a:xfrm>
            <a:off x="5909178" y="2572295"/>
            <a:ext cx="5200781" cy="830997"/>
          </a:xfrm>
          <a:prstGeom prst="rect">
            <a:avLst/>
          </a:prstGeom>
          <a:noFill/>
        </p:spPr>
        <p:txBody>
          <a:bodyPr wrap="square" rtlCol="0">
            <a:spAutoFit/>
          </a:bodyPr>
          <a:lstStyle/>
          <a:p>
            <a:pPr marL="285750" indent="-285750">
              <a:lnSpc>
                <a:spcPct val="150000"/>
              </a:lnSpc>
              <a:buFont typeface="Wingdings" panose="05000000000000000000" pitchFamily="2" charset="2"/>
              <a:buChar char="ü"/>
              <a:tabLst>
                <a:tab pos="2873375" algn="l"/>
              </a:tabLst>
            </a:pPr>
            <a:r>
              <a:rPr lang="tr-TR" sz="1400" b="1" dirty="0" smtClean="0">
                <a:latin typeface="Montserrat" pitchFamily="2" charset="-94"/>
              </a:rPr>
              <a:t>Artvin’in Toplam Arazi Alanı </a:t>
            </a:r>
            <a:r>
              <a:rPr lang="tr-TR" sz="1400" b="1" dirty="0">
                <a:latin typeface="Montserrat" pitchFamily="2" charset="-94"/>
              </a:rPr>
              <a:t>: </a:t>
            </a:r>
            <a:r>
              <a:rPr lang="tr-TR" sz="1400" b="1" dirty="0" smtClean="0">
                <a:latin typeface="Montserrat" pitchFamily="2" charset="-94"/>
              </a:rPr>
              <a:t>7.299.940 Dekar</a:t>
            </a:r>
          </a:p>
          <a:p>
            <a:pPr marL="285750" indent="-285750">
              <a:lnSpc>
                <a:spcPct val="150000"/>
              </a:lnSpc>
              <a:buFont typeface="Wingdings" panose="05000000000000000000" pitchFamily="2" charset="2"/>
              <a:buChar char="ü"/>
              <a:tabLst>
                <a:tab pos="2873375" algn="l"/>
              </a:tabLst>
            </a:pPr>
            <a:r>
              <a:rPr lang="tr-TR" sz="1400" b="1" dirty="0" smtClean="0">
                <a:latin typeface="Montserrat" pitchFamily="2" charset="-94"/>
              </a:rPr>
              <a:t>Artvin’in Toplam Tarım Alanı : </a:t>
            </a:r>
            <a:r>
              <a:rPr lang="tr-TR" dirty="0"/>
              <a:t> </a:t>
            </a:r>
            <a:r>
              <a:rPr lang="tr-TR" sz="1400" b="1" dirty="0" smtClean="0">
                <a:latin typeface="Montserrat" pitchFamily="2" charset="-94"/>
              </a:rPr>
              <a:t>322.722  Dekar ( % 4,5 )</a:t>
            </a:r>
          </a:p>
        </p:txBody>
      </p:sp>
      <p:pic>
        <p:nvPicPr>
          <p:cNvPr id="4" name="Resim 3"/>
          <p:cNvPicPr>
            <a:picLocks noChangeAspect="1"/>
          </p:cNvPicPr>
          <p:nvPr/>
        </p:nvPicPr>
        <p:blipFill>
          <a:blip r:embed="rId4"/>
          <a:stretch>
            <a:fillRect/>
          </a:stretch>
        </p:blipFill>
        <p:spPr>
          <a:xfrm>
            <a:off x="6170433" y="3648836"/>
            <a:ext cx="2116183" cy="1376010"/>
          </a:xfrm>
          <a:prstGeom prst="rect">
            <a:avLst/>
          </a:prstGeom>
        </p:spPr>
      </p:pic>
      <p:pic>
        <p:nvPicPr>
          <p:cNvPr id="5" name="Resim 4"/>
          <p:cNvPicPr>
            <a:picLocks noChangeAspect="1"/>
          </p:cNvPicPr>
          <p:nvPr/>
        </p:nvPicPr>
        <p:blipFill>
          <a:blip r:embed="rId5"/>
          <a:stretch>
            <a:fillRect/>
          </a:stretch>
        </p:blipFill>
        <p:spPr>
          <a:xfrm>
            <a:off x="7087026" y="4728754"/>
            <a:ext cx="1997247" cy="1021510"/>
          </a:xfrm>
          <a:prstGeom prst="rect">
            <a:avLst/>
          </a:prstGeom>
        </p:spPr>
      </p:pic>
      <p:pic>
        <p:nvPicPr>
          <p:cNvPr id="13" name="Resim 12"/>
          <p:cNvPicPr>
            <a:picLocks noChangeAspect="1"/>
          </p:cNvPicPr>
          <p:nvPr/>
        </p:nvPicPr>
        <p:blipFill>
          <a:blip r:embed="rId6"/>
          <a:stretch>
            <a:fillRect/>
          </a:stretch>
        </p:blipFill>
        <p:spPr>
          <a:xfrm>
            <a:off x="9208898" y="3648836"/>
            <a:ext cx="1857375" cy="2101428"/>
          </a:xfrm>
          <a:prstGeom prst="rect">
            <a:avLst/>
          </a:prstGeom>
        </p:spPr>
      </p:pic>
      <p:graphicFrame>
        <p:nvGraphicFramePr>
          <p:cNvPr id="6" name="Tablo 5"/>
          <p:cNvGraphicFramePr>
            <a:graphicFrameLocks noGrp="1"/>
          </p:cNvGraphicFramePr>
          <p:nvPr>
            <p:extLst>
              <p:ext uri="{D42A27DB-BD31-4B8C-83A1-F6EECF244321}">
                <p14:modId xmlns:p14="http://schemas.microsoft.com/office/powerpoint/2010/main" val="3807937241"/>
              </p:ext>
            </p:extLst>
          </p:nvPr>
        </p:nvGraphicFramePr>
        <p:xfrm>
          <a:off x="703385" y="2974312"/>
          <a:ext cx="4933740" cy="3125037"/>
        </p:xfrm>
        <a:graphic>
          <a:graphicData uri="http://schemas.openxmlformats.org/drawingml/2006/table">
            <a:tbl>
              <a:tblPr/>
              <a:tblGrid>
                <a:gridCol w="4933740">
                  <a:extLst>
                    <a:ext uri="{9D8B030D-6E8A-4147-A177-3AD203B41FA5}">
                      <a16:colId xmlns:a16="http://schemas.microsoft.com/office/drawing/2014/main" val="1712401317"/>
                    </a:ext>
                  </a:extLst>
                </a:gridCol>
              </a:tblGrid>
              <a:tr h="3125037">
                <a:tc>
                  <a:txBody>
                    <a:bodyPr/>
                    <a:lstStyle/>
                    <a:p>
                      <a:endParaRPr lang="tr-T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907879753"/>
                  </a:ext>
                </a:extLst>
              </a:tr>
            </a:tbl>
          </a:graphicData>
        </a:graphic>
      </p:graphicFrame>
    </p:spTree>
    <p:extLst>
      <p:ext uri="{BB962C8B-B14F-4D97-AF65-F5344CB8AC3E}">
        <p14:creationId xmlns:p14="http://schemas.microsoft.com/office/powerpoint/2010/main" val="3832142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9" name="Metin kutusu 8"/>
          <p:cNvSpPr txBox="1"/>
          <p:nvPr/>
        </p:nvSpPr>
        <p:spPr>
          <a:xfrm>
            <a:off x="701846" y="1719984"/>
            <a:ext cx="4551789" cy="369332"/>
          </a:xfrm>
          <a:prstGeom prst="rect">
            <a:avLst/>
          </a:prstGeom>
          <a:noFill/>
        </p:spPr>
        <p:txBody>
          <a:bodyPr wrap="square" rtlCol="0">
            <a:spAutoFit/>
          </a:bodyPr>
          <a:lstStyle/>
          <a:p>
            <a:r>
              <a:rPr lang="tr-TR" b="1" dirty="0" smtClean="0">
                <a:solidFill>
                  <a:srgbClr val="146298"/>
                </a:solidFill>
                <a:latin typeface="Montserrat" pitchFamily="2" charset="-94"/>
              </a:rPr>
              <a:t>TARIM</a:t>
            </a:r>
            <a:endParaRPr lang="tr-TR" b="1" dirty="0">
              <a:solidFill>
                <a:srgbClr val="146298"/>
              </a:solidFill>
              <a:latin typeface="Montserrat" pitchFamily="2" charset="-94"/>
            </a:endParaRPr>
          </a:p>
        </p:txBody>
      </p:sp>
      <p:pic>
        <p:nvPicPr>
          <p:cNvPr id="10" name="Resim 9"/>
          <p:cNvPicPr>
            <a:picLocks noChangeAspect="1"/>
          </p:cNvPicPr>
          <p:nvPr/>
        </p:nvPicPr>
        <p:blipFill>
          <a:blip r:embed="rId3"/>
          <a:stretch>
            <a:fillRect/>
          </a:stretch>
        </p:blipFill>
        <p:spPr>
          <a:xfrm>
            <a:off x="966249" y="2391508"/>
            <a:ext cx="2309512" cy="2067280"/>
          </a:xfrm>
          <a:prstGeom prst="rect">
            <a:avLst/>
          </a:prstGeom>
        </p:spPr>
      </p:pic>
      <p:pic>
        <p:nvPicPr>
          <p:cNvPr id="14" name="Resim 13"/>
          <p:cNvPicPr>
            <a:picLocks noChangeAspect="1"/>
          </p:cNvPicPr>
          <p:nvPr/>
        </p:nvPicPr>
        <p:blipFill>
          <a:blip r:embed="rId4"/>
          <a:stretch>
            <a:fillRect/>
          </a:stretch>
        </p:blipFill>
        <p:spPr>
          <a:xfrm>
            <a:off x="3577126" y="2391508"/>
            <a:ext cx="2417718" cy="2067280"/>
          </a:xfrm>
          <a:prstGeom prst="rect">
            <a:avLst/>
          </a:prstGeom>
        </p:spPr>
      </p:pic>
      <p:pic>
        <p:nvPicPr>
          <p:cNvPr id="15" name="Resim 14"/>
          <p:cNvPicPr>
            <a:picLocks noChangeAspect="1"/>
          </p:cNvPicPr>
          <p:nvPr/>
        </p:nvPicPr>
        <p:blipFill>
          <a:blip r:embed="rId5"/>
          <a:stretch>
            <a:fillRect/>
          </a:stretch>
        </p:blipFill>
        <p:spPr>
          <a:xfrm>
            <a:off x="8771537" y="2340393"/>
            <a:ext cx="2452472" cy="2118395"/>
          </a:xfrm>
          <a:prstGeom prst="rect">
            <a:avLst/>
          </a:prstGeom>
        </p:spPr>
      </p:pic>
      <p:pic>
        <p:nvPicPr>
          <p:cNvPr id="16" name="Resim 15"/>
          <p:cNvPicPr>
            <a:picLocks noChangeAspect="1"/>
          </p:cNvPicPr>
          <p:nvPr/>
        </p:nvPicPr>
        <p:blipFill>
          <a:blip r:embed="rId6"/>
          <a:stretch>
            <a:fillRect/>
          </a:stretch>
        </p:blipFill>
        <p:spPr>
          <a:xfrm>
            <a:off x="6130829" y="2250831"/>
            <a:ext cx="2464526" cy="2311120"/>
          </a:xfrm>
          <a:prstGeom prst="rect">
            <a:avLst/>
          </a:prstGeom>
        </p:spPr>
      </p:pic>
      <p:sp>
        <p:nvSpPr>
          <p:cNvPr id="17" name="Metin kutusu 16">
            <a:extLst>
              <a:ext uri="{FF2B5EF4-FFF2-40B4-BE49-F238E27FC236}">
                <a16:creationId xmlns:a16="http://schemas.microsoft.com/office/drawing/2014/main" id="{974AD351-2D72-4799-84C1-360870880293}"/>
              </a:ext>
            </a:extLst>
          </p:cNvPr>
          <p:cNvSpPr txBox="1"/>
          <p:nvPr/>
        </p:nvSpPr>
        <p:spPr>
          <a:xfrm>
            <a:off x="701846" y="4644118"/>
            <a:ext cx="11551114"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2873375" algn="l"/>
              </a:tabLst>
            </a:pPr>
            <a:r>
              <a:rPr lang="tr-TR" sz="1600" dirty="0"/>
              <a:t>Fındık, çay, bal başta olmak üzere arı ürünleri ve su </a:t>
            </a:r>
            <a:r>
              <a:rPr lang="tr-TR" sz="1600" dirty="0" smtClean="0"/>
              <a:t>ürünleri </a:t>
            </a:r>
            <a:r>
              <a:rPr lang="tr-TR" sz="1600" dirty="0"/>
              <a:t>Artvin’in önemli gelir </a:t>
            </a:r>
            <a:r>
              <a:rPr lang="tr-TR" sz="1600" dirty="0" smtClean="0"/>
              <a:t>kaynaklarındandır.</a:t>
            </a:r>
          </a:p>
          <a:p>
            <a:pPr marL="285750" indent="-285750">
              <a:lnSpc>
                <a:spcPct val="150000"/>
              </a:lnSpc>
              <a:buFont typeface="Arial" panose="020B0604020202020204" pitchFamily="34" charset="0"/>
              <a:buChar char="•"/>
              <a:tabLst>
                <a:tab pos="2873375" algn="l"/>
              </a:tabLst>
            </a:pPr>
            <a:r>
              <a:rPr lang="tr-TR" sz="1600" dirty="0"/>
              <a:t>Artvin </a:t>
            </a:r>
            <a:r>
              <a:rPr lang="tr-TR" sz="1600" dirty="0" smtClean="0"/>
              <a:t>ülkedeki toplam</a:t>
            </a:r>
            <a:r>
              <a:rPr lang="tr-TR" sz="1600" dirty="0"/>
              <a:t> çay üretiminin yaklaşık %11’ine </a:t>
            </a:r>
            <a:r>
              <a:rPr lang="tr-TR" sz="1600" dirty="0" smtClean="0"/>
              <a:t>sahiptir</a:t>
            </a:r>
            <a:r>
              <a:rPr lang="tr-TR" sz="1600" dirty="0"/>
              <a:t>. Organik çay tarımının geliştirilmesi ve genişletilmesi amacıyla </a:t>
            </a:r>
            <a:endParaRPr lang="tr-TR" sz="1600" dirty="0" smtClean="0"/>
          </a:p>
          <a:p>
            <a:pPr>
              <a:lnSpc>
                <a:spcPct val="150000"/>
              </a:lnSpc>
              <a:tabLst>
                <a:tab pos="2873375" algn="l"/>
              </a:tabLst>
            </a:pPr>
            <a:r>
              <a:rPr lang="tr-TR" sz="1600" dirty="0"/>
              <a:t> </a:t>
            </a:r>
            <a:r>
              <a:rPr lang="tr-TR" sz="1600" dirty="0" smtClean="0"/>
              <a:t>     Borçka ilçesi organik</a:t>
            </a:r>
            <a:r>
              <a:rPr lang="tr-TR" sz="1600" dirty="0"/>
              <a:t> çay tarımı kapsamına alınmıştır.</a:t>
            </a:r>
          </a:p>
          <a:p>
            <a:pPr marL="285750" indent="-285750">
              <a:lnSpc>
                <a:spcPct val="150000"/>
              </a:lnSpc>
              <a:buFont typeface="Arial" panose="020B0604020202020204" pitchFamily="34" charset="0"/>
              <a:buChar char="•"/>
              <a:tabLst>
                <a:tab pos="2873375" algn="l"/>
              </a:tabLst>
            </a:pPr>
            <a:r>
              <a:rPr lang="tr-TR" sz="1600" dirty="0" smtClean="0"/>
              <a:t>Türkiye’deki </a:t>
            </a:r>
            <a:r>
              <a:rPr lang="tr-TR" sz="1600" dirty="0"/>
              <a:t>organik fındık üretiminin %</a:t>
            </a:r>
            <a:r>
              <a:rPr lang="tr-TR" sz="1600" dirty="0" smtClean="0"/>
              <a:t>11,99’u </a:t>
            </a:r>
            <a:r>
              <a:rPr lang="tr-TR" sz="1600" dirty="0"/>
              <a:t>(Türkiye’de 4. sırada) ve organik bal üretiminin %12’si (Türkiye’de 2. sırada</a:t>
            </a:r>
            <a:r>
              <a:rPr lang="tr-TR" sz="1600" dirty="0" smtClean="0"/>
              <a:t>)</a:t>
            </a:r>
          </a:p>
          <a:p>
            <a:pPr>
              <a:lnSpc>
                <a:spcPct val="150000"/>
              </a:lnSpc>
              <a:tabLst>
                <a:tab pos="2873375" algn="l"/>
              </a:tabLst>
            </a:pPr>
            <a:r>
              <a:rPr lang="tr-TR" sz="1600" dirty="0"/>
              <a:t> </a:t>
            </a:r>
            <a:r>
              <a:rPr lang="tr-TR" sz="1600" dirty="0" smtClean="0"/>
              <a:t>      Artvin </a:t>
            </a:r>
            <a:r>
              <a:rPr lang="tr-TR" sz="1600" dirty="0"/>
              <a:t>ilinden karşılanmıştır. </a:t>
            </a:r>
            <a:endParaRPr lang="tr-TR" sz="1600" dirty="0">
              <a:solidFill>
                <a:srgbClr val="146298"/>
              </a:solidFill>
            </a:endParaRPr>
          </a:p>
        </p:txBody>
      </p:sp>
    </p:spTree>
    <p:extLst>
      <p:ext uri="{BB962C8B-B14F-4D97-AF65-F5344CB8AC3E}">
        <p14:creationId xmlns:p14="http://schemas.microsoft.com/office/powerpoint/2010/main" val="2199694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3" name="Dikdörtgen 2"/>
          <p:cNvSpPr/>
          <p:nvPr/>
        </p:nvSpPr>
        <p:spPr>
          <a:xfrm>
            <a:off x="774322" y="1822344"/>
            <a:ext cx="3328155" cy="369332"/>
          </a:xfrm>
          <a:prstGeom prst="rect">
            <a:avLst/>
          </a:prstGeom>
        </p:spPr>
        <p:txBody>
          <a:bodyPr wrap="none">
            <a:spAutoFit/>
          </a:bodyPr>
          <a:lstStyle/>
          <a:p>
            <a:r>
              <a:rPr lang="tr-TR" b="1" dirty="0">
                <a:solidFill>
                  <a:srgbClr val="146298"/>
                </a:solidFill>
                <a:latin typeface="Montserrat" pitchFamily="2" charset="-94"/>
              </a:rPr>
              <a:t>COĞRAFİ İŞARETLİ ÜRÜNLER</a:t>
            </a:r>
          </a:p>
        </p:txBody>
      </p:sp>
      <p:graphicFrame>
        <p:nvGraphicFramePr>
          <p:cNvPr id="11" name="Tablo 10"/>
          <p:cNvGraphicFramePr>
            <a:graphicFrameLocks noGrp="1"/>
          </p:cNvGraphicFramePr>
          <p:nvPr>
            <p:extLst>
              <p:ext uri="{D42A27DB-BD31-4B8C-83A1-F6EECF244321}">
                <p14:modId xmlns:p14="http://schemas.microsoft.com/office/powerpoint/2010/main" val="3003554943"/>
              </p:ext>
            </p:extLst>
          </p:nvPr>
        </p:nvGraphicFramePr>
        <p:xfrm>
          <a:off x="940188" y="2853729"/>
          <a:ext cx="9851743" cy="3015990"/>
        </p:xfrm>
        <a:graphic>
          <a:graphicData uri="http://schemas.openxmlformats.org/drawingml/2006/table">
            <a:tbl>
              <a:tblPr firstRow="1" firstCol="1" bandRow="1">
                <a:tableStyleId>{5C22544A-7EE6-4342-B048-85BDC9FD1C3A}</a:tableStyleId>
              </a:tblPr>
              <a:tblGrid>
                <a:gridCol w="3548745">
                  <a:extLst>
                    <a:ext uri="{9D8B030D-6E8A-4147-A177-3AD203B41FA5}">
                      <a16:colId xmlns:a16="http://schemas.microsoft.com/office/drawing/2014/main" val="105174101"/>
                    </a:ext>
                  </a:extLst>
                </a:gridCol>
                <a:gridCol w="1138777">
                  <a:extLst>
                    <a:ext uri="{9D8B030D-6E8A-4147-A177-3AD203B41FA5}">
                      <a16:colId xmlns:a16="http://schemas.microsoft.com/office/drawing/2014/main" val="4150161291"/>
                    </a:ext>
                  </a:extLst>
                </a:gridCol>
                <a:gridCol w="974057">
                  <a:extLst>
                    <a:ext uri="{9D8B030D-6E8A-4147-A177-3AD203B41FA5}">
                      <a16:colId xmlns:a16="http://schemas.microsoft.com/office/drawing/2014/main" val="2689134033"/>
                    </a:ext>
                  </a:extLst>
                </a:gridCol>
                <a:gridCol w="1004835">
                  <a:extLst>
                    <a:ext uri="{9D8B030D-6E8A-4147-A177-3AD203B41FA5}">
                      <a16:colId xmlns:a16="http://schemas.microsoft.com/office/drawing/2014/main" val="2784532182"/>
                    </a:ext>
                  </a:extLst>
                </a:gridCol>
                <a:gridCol w="3185329">
                  <a:extLst>
                    <a:ext uri="{9D8B030D-6E8A-4147-A177-3AD203B41FA5}">
                      <a16:colId xmlns:a16="http://schemas.microsoft.com/office/drawing/2014/main" val="3775309132"/>
                    </a:ext>
                  </a:extLst>
                </a:gridCol>
              </a:tblGrid>
              <a:tr h="227912">
                <a:tc>
                  <a:txBody>
                    <a:bodyPr/>
                    <a:lstStyle/>
                    <a:p>
                      <a:pPr>
                        <a:spcAft>
                          <a:spcPts val="0"/>
                        </a:spcAft>
                      </a:pPr>
                      <a:r>
                        <a:rPr lang="tr-TR" sz="1300" dirty="0">
                          <a:effectLst/>
                        </a:rPr>
                        <a:t>Coğrafi İşaretin Adı</a:t>
                      </a:r>
                      <a:endParaRPr lang="tr-TR" sz="13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300" dirty="0" smtClean="0">
                          <a:effectLst/>
                        </a:rPr>
                        <a:t>Başvuru Tarihi</a:t>
                      </a:r>
                      <a:endParaRPr lang="tr-TR" sz="13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300" dirty="0">
                          <a:effectLst/>
                        </a:rPr>
                        <a:t>Tescil </a:t>
                      </a:r>
                      <a:endParaRPr lang="tr-TR" sz="13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300" dirty="0">
                          <a:effectLst/>
                        </a:rPr>
                        <a:t>Türü</a:t>
                      </a:r>
                      <a:endParaRPr lang="tr-TR" sz="13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300" dirty="0">
                          <a:effectLst/>
                        </a:rPr>
                        <a:t>Başvuru Yapan</a:t>
                      </a:r>
                      <a:endParaRPr lang="tr-TR" sz="1300" dirty="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2117769340"/>
                  </a:ext>
                </a:extLst>
              </a:tr>
              <a:tr h="413178">
                <a:tc>
                  <a:txBody>
                    <a:bodyPr/>
                    <a:lstStyle/>
                    <a:p>
                      <a:pPr>
                        <a:spcAft>
                          <a:spcPts val="0"/>
                        </a:spcAft>
                      </a:pPr>
                      <a:r>
                        <a:rPr lang="tr-TR" sz="1200" dirty="0" err="1">
                          <a:effectLst/>
                        </a:rPr>
                        <a:t>Hatila</a:t>
                      </a:r>
                      <a:r>
                        <a:rPr lang="tr-TR" sz="1200" dirty="0">
                          <a:effectLst/>
                        </a:rPr>
                        <a:t> Balı</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rPr>
                        <a:t>31.12.2020</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893</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Menşe Adı</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Sınırlı Sorumlu Taşlıca Köyü Tarımsal Kalkınma Kooperatifi</a:t>
                      </a:r>
                      <a:endParaRPr lang="tr-TR" sz="1200" dirty="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2782520343"/>
                  </a:ext>
                </a:extLst>
              </a:tr>
              <a:tr h="413178">
                <a:tc>
                  <a:txBody>
                    <a:bodyPr/>
                    <a:lstStyle/>
                    <a:p>
                      <a:pPr>
                        <a:spcAft>
                          <a:spcPts val="0"/>
                        </a:spcAft>
                      </a:pPr>
                      <a:r>
                        <a:rPr lang="tr-TR" sz="1200" dirty="0">
                          <a:effectLst/>
                        </a:rPr>
                        <a:t>Hopa Hamsili Ekmeği</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rPr>
                        <a:t>25.03.2019</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904</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Mahreç İşareti</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Hopa Ticaret ve Sanayi Odası</a:t>
                      </a:r>
                      <a:endParaRPr lang="tr-TR" sz="120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1502696825"/>
                  </a:ext>
                </a:extLst>
              </a:tr>
              <a:tr h="413178">
                <a:tc>
                  <a:txBody>
                    <a:bodyPr/>
                    <a:lstStyle/>
                    <a:p>
                      <a:pPr>
                        <a:spcAft>
                          <a:spcPts val="0"/>
                        </a:spcAft>
                      </a:pPr>
                      <a:r>
                        <a:rPr lang="tr-TR" sz="1200" dirty="0">
                          <a:effectLst/>
                        </a:rPr>
                        <a:t>Hopa Laz Böreği</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latin typeface="Calibri" panose="020F0502020204030204" pitchFamily="34" charset="0"/>
                          <a:ea typeface="Calibri" panose="020F0502020204030204" pitchFamily="34" charset="0"/>
                        </a:rPr>
                        <a:t>14.09.2017</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rPr>
                        <a:t>407</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Mahreç İşareti</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Hopa Ticaret ve Sanayi Odası</a:t>
                      </a:r>
                      <a:endParaRPr lang="tr-TR" sz="1200" dirty="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3007515478"/>
                  </a:ext>
                </a:extLst>
              </a:tr>
              <a:tr h="413178">
                <a:tc>
                  <a:txBody>
                    <a:bodyPr/>
                    <a:lstStyle/>
                    <a:p>
                      <a:pPr>
                        <a:spcAft>
                          <a:spcPts val="0"/>
                        </a:spcAft>
                      </a:pPr>
                      <a:r>
                        <a:rPr lang="tr-TR" sz="1200">
                          <a:effectLst/>
                        </a:rPr>
                        <a:t>Puçuko</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rPr>
                        <a:t>07.09.2017</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303</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Mahreç İşareti</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Artvin Ticaret ve Sanayi Odası</a:t>
                      </a:r>
                      <a:endParaRPr lang="tr-TR" sz="120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596869581"/>
                  </a:ext>
                </a:extLst>
              </a:tr>
              <a:tr h="413178">
                <a:tc>
                  <a:txBody>
                    <a:bodyPr/>
                    <a:lstStyle/>
                    <a:p>
                      <a:pPr>
                        <a:spcAft>
                          <a:spcPts val="0"/>
                        </a:spcAft>
                      </a:pPr>
                      <a:r>
                        <a:rPr lang="tr-TR" sz="1200">
                          <a:effectLst/>
                        </a:rPr>
                        <a:t>Şavşat Ketesi</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latin typeface="+mn-lt"/>
                          <a:ea typeface="+mn-ea"/>
                        </a:rPr>
                        <a:t>28.11.2018</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745</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Mahreç İşareti</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 Şavşat Belediyesi</a:t>
                      </a:r>
                      <a:endParaRPr lang="tr-TR" sz="120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2055566798"/>
                  </a:ext>
                </a:extLst>
              </a:tr>
              <a:tr h="413178">
                <a:tc>
                  <a:txBody>
                    <a:bodyPr/>
                    <a:lstStyle/>
                    <a:p>
                      <a:pPr>
                        <a:spcAft>
                          <a:spcPts val="0"/>
                        </a:spcAft>
                      </a:pPr>
                      <a:r>
                        <a:rPr lang="tr-TR" sz="1200">
                          <a:effectLst/>
                        </a:rPr>
                        <a:t>Borçka Demir Elması</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rPr>
                        <a:t>20.08.2021</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1284</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Mahreç İşareti</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Borçka Belediyesi</a:t>
                      </a:r>
                      <a:endParaRPr lang="tr-TR" sz="1200" dirty="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3787882389"/>
                  </a:ext>
                </a:extLst>
              </a:tr>
              <a:tr h="309010">
                <a:tc>
                  <a:txBody>
                    <a:bodyPr/>
                    <a:lstStyle/>
                    <a:p>
                      <a:pPr>
                        <a:spcAft>
                          <a:spcPts val="0"/>
                        </a:spcAft>
                      </a:pPr>
                      <a:r>
                        <a:rPr lang="tr-TR" sz="1200">
                          <a:effectLst/>
                        </a:rPr>
                        <a:t>Arhavi Kestane Balı</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smtClean="0">
                          <a:effectLst/>
                        </a:rPr>
                        <a:t>16.12.2021</a:t>
                      </a:r>
                      <a:endParaRPr lang="tr-TR" sz="1200" dirty="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1252</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a:effectLst/>
                        </a:rPr>
                        <a:t>Menşe Adı</a:t>
                      </a:r>
                      <a:endParaRPr lang="tr-TR" sz="1200">
                        <a:effectLst/>
                        <a:latin typeface="Calibri" panose="020F0502020204030204" pitchFamily="34" charset="0"/>
                        <a:ea typeface="Calibri" panose="020F0502020204030204" pitchFamily="34" charset="0"/>
                      </a:endParaRPr>
                    </a:p>
                  </a:txBody>
                  <a:tcPr marL="38100" marR="38100" marT="9525" marB="0" anchor="ctr"/>
                </a:tc>
                <a:tc>
                  <a:txBody>
                    <a:bodyPr/>
                    <a:lstStyle/>
                    <a:p>
                      <a:pPr>
                        <a:spcAft>
                          <a:spcPts val="0"/>
                        </a:spcAft>
                      </a:pPr>
                      <a:r>
                        <a:rPr lang="tr-TR" sz="1200" dirty="0">
                          <a:effectLst/>
                        </a:rPr>
                        <a:t>Arhavi Ziraat Odası</a:t>
                      </a:r>
                      <a:endParaRPr lang="tr-TR" sz="1200" dirty="0">
                        <a:effectLst/>
                        <a:latin typeface="Calibri" panose="020F0502020204030204" pitchFamily="34" charset="0"/>
                        <a:ea typeface="Calibri" panose="020F0502020204030204" pitchFamily="34" charset="0"/>
                      </a:endParaRPr>
                    </a:p>
                  </a:txBody>
                  <a:tcPr marL="38100" marR="38100" marT="9525" marB="0" anchor="ctr"/>
                </a:tc>
                <a:extLst>
                  <a:ext uri="{0D108BD9-81ED-4DB2-BD59-A6C34878D82A}">
                    <a16:rowId xmlns:a16="http://schemas.microsoft.com/office/drawing/2014/main" val="2861985595"/>
                  </a:ext>
                </a:extLst>
              </a:tr>
            </a:tbl>
          </a:graphicData>
        </a:graphic>
      </p:graphicFrame>
    </p:spTree>
    <p:extLst>
      <p:ext uri="{BB962C8B-B14F-4D97-AF65-F5344CB8AC3E}">
        <p14:creationId xmlns:p14="http://schemas.microsoft.com/office/powerpoint/2010/main" val="4195826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5" name="Metin kutusu 4"/>
          <p:cNvSpPr txBox="1"/>
          <p:nvPr/>
        </p:nvSpPr>
        <p:spPr>
          <a:xfrm>
            <a:off x="671931" y="1826803"/>
            <a:ext cx="4551789" cy="369332"/>
          </a:xfrm>
          <a:prstGeom prst="rect">
            <a:avLst/>
          </a:prstGeom>
          <a:noFill/>
        </p:spPr>
        <p:txBody>
          <a:bodyPr wrap="square" rtlCol="0">
            <a:spAutoFit/>
          </a:bodyPr>
          <a:lstStyle/>
          <a:p>
            <a:r>
              <a:rPr lang="tr-TR" b="1" dirty="0">
                <a:solidFill>
                  <a:srgbClr val="146298"/>
                </a:solidFill>
                <a:latin typeface="Montserrat" pitchFamily="2" charset="-94"/>
              </a:rPr>
              <a:t>HAYVANCILIK</a:t>
            </a:r>
            <a:endParaRPr lang="tr-TR" b="1" dirty="0">
              <a:solidFill>
                <a:srgbClr val="146298"/>
              </a:solidFill>
              <a:latin typeface="Montserrat" pitchFamily="2" charset="-94"/>
            </a:endParaRPr>
          </a:p>
        </p:txBody>
      </p:sp>
      <p:sp>
        <p:nvSpPr>
          <p:cNvPr id="7" name="Dikdörtgen 6"/>
          <p:cNvSpPr/>
          <p:nvPr/>
        </p:nvSpPr>
        <p:spPr>
          <a:xfrm>
            <a:off x="5797899" y="2626149"/>
            <a:ext cx="5497118" cy="2246769"/>
          </a:xfrm>
          <a:prstGeom prst="rect">
            <a:avLst/>
          </a:prstGeom>
        </p:spPr>
        <p:txBody>
          <a:bodyPr wrap="square">
            <a:spAutoFit/>
          </a:bodyPr>
          <a:lstStyle/>
          <a:p>
            <a:pPr marL="285750" indent="-285750" algn="just">
              <a:buFont typeface="Wingdings" panose="05000000000000000000" pitchFamily="2" charset="2"/>
              <a:buChar char="§"/>
            </a:pPr>
            <a:r>
              <a:rPr lang="tr-TR" sz="1400" dirty="0"/>
              <a:t>Dünyadaki en verimli üç arı ırkından biri olan Saf Kafkas Ana Arı </a:t>
            </a:r>
            <a:r>
              <a:rPr lang="tr-TR" sz="1400" dirty="0" err="1"/>
              <a:t>Irkı’nın</a:t>
            </a:r>
            <a:r>
              <a:rPr lang="tr-TR" sz="1400" dirty="0"/>
              <a:t> Gen Merkezi Artvin’in Borçka İlçesi’nde yer alan Camili Havzası’ndadır. </a:t>
            </a:r>
            <a:endParaRPr lang="tr-TR" sz="1400" dirty="0" smtClean="0"/>
          </a:p>
          <a:p>
            <a:pPr marL="285750" indent="-285750" algn="just">
              <a:buFont typeface="Wingdings" panose="05000000000000000000" pitchFamily="2" charset="2"/>
              <a:buChar char="§"/>
            </a:pPr>
            <a:r>
              <a:rPr lang="tr-TR" sz="1400" dirty="0"/>
              <a:t>Türkiye genelinde </a:t>
            </a:r>
            <a:r>
              <a:rPr lang="tr-TR" sz="1400" dirty="0" smtClean="0"/>
              <a:t>Artvin ili </a:t>
            </a:r>
            <a:r>
              <a:rPr lang="tr-TR" sz="1400" dirty="0"/>
              <a:t>ana arı üretiminde ilk sırada yer almaktadır. Türkiye genelindeki toplam 143 ana arı üretim işletmesinin </a:t>
            </a:r>
            <a:r>
              <a:rPr lang="tr-TR" sz="1400" dirty="0" smtClean="0"/>
              <a:t>16’sı İlde bulunmaktadır</a:t>
            </a:r>
            <a:r>
              <a:rPr lang="tr-TR" sz="1400" dirty="0"/>
              <a:t>.</a:t>
            </a:r>
          </a:p>
          <a:p>
            <a:pPr marL="285750" indent="-285750" algn="just">
              <a:buFont typeface="Wingdings" panose="05000000000000000000" pitchFamily="2" charset="2"/>
              <a:buChar char="§"/>
            </a:pPr>
            <a:r>
              <a:rPr lang="tr-TR" sz="1400" dirty="0"/>
              <a:t>Aktif halde olan 103.173 koloniden bir yılda yaklaşık 1117 ton bal üretilmektedir.</a:t>
            </a:r>
            <a:endParaRPr lang="tr-TR" sz="1400" dirty="0" smtClean="0"/>
          </a:p>
          <a:p>
            <a:pPr marL="285750" indent="-285750" algn="just">
              <a:buFont typeface="Wingdings" panose="05000000000000000000" pitchFamily="2" charset="2"/>
              <a:buChar char="§"/>
            </a:pPr>
            <a:r>
              <a:rPr lang="tr-TR" sz="1400" dirty="0" smtClean="0"/>
              <a:t>Bal </a:t>
            </a:r>
            <a:r>
              <a:rPr lang="tr-TR" sz="1400" dirty="0"/>
              <a:t>üretimi açısından Artvin’de koloni başına verim ortalama </a:t>
            </a:r>
            <a:r>
              <a:rPr lang="tr-TR" sz="1400" dirty="0" smtClean="0"/>
              <a:t>11 kg’dır (Türkiye </a:t>
            </a:r>
            <a:r>
              <a:rPr lang="tr-TR" sz="1400" dirty="0"/>
              <a:t>Ort. 14.3 kg</a:t>
            </a:r>
            <a:r>
              <a:rPr lang="tr-TR" sz="1400" dirty="0" smtClean="0"/>
              <a:t>)</a:t>
            </a:r>
            <a:endParaRPr lang="tr-TR" sz="1400" dirty="0">
              <a:cs typeface="Segoe UI" pitchFamily="34" charset="0"/>
            </a:endParaRPr>
          </a:p>
        </p:txBody>
      </p:sp>
      <p:pic>
        <p:nvPicPr>
          <p:cNvPr id="4" name="Resim 3"/>
          <p:cNvPicPr>
            <a:picLocks noChangeAspect="1"/>
          </p:cNvPicPr>
          <p:nvPr/>
        </p:nvPicPr>
        <p:blipFill>
          <a:blip r:embed="rId3"/>
          <a:stretch>
            <a:fillRect/>
          </a:stretch>
        </p:blipFill>
        <p:spPr>
          <a:xfrm>
            <a:off x="6560167" y="4961323"/>
            <a:ext cx="2511239" cy="1580154"/>
          </a:xfrm>
          <a:prstGeom prst="rect">
            <a:avLst/>
          </a:prstGeom>
        </p:spPr>
      </p:pic>
      <p:pic>
        <p:nvPicPr>
          <p:cNvPr id="9" name="Resim 8" descr="LOGO BAKANLIK-02(2)"/>
          <p:cNvPicPr/>
          <p:nvPr/>
        </p:nvPicPr>
        <p:blipFill>
          <a:blip r:embed="rId4">
            <a:extLst>
              <a:ext uri="{28A0092B-C50C-407E-A947-70E740481C1C}">
                <a14:useLocalDpi xmlns:a14="http://schemas.microsoft.com/office/drawing/2010/main" val="0"/>
              </a:ext>
            </a:extLst>
          </a:blip>
          <a:srcRect r="969" b="42403"/>
          <a:stretch>
            <a:fillRect/>
          </a:stretch>
        </p:blipFill>
        <p:spPr bwMode="auto">
          <a:xfrm>
            <a:off x="9396549" y="4961322"/>
            <a:ext cx="1504805" cy="1580155"/>
          </a:xfrm>
          <a:prstGeom prst="rect">
            <a:avLst/>
          </a:prstGeom>
          <a:noFill/>
        </p:spPr>
      </p:pic>
      <p:graphicFrame>
        <p:nvGraphicFramePr>
          <p:cNvPr id="10" name="Grafik 9"/>
          <p:cNvGraphicFramePr>
            <a:graphicFrameLocks/>
          </p:cNvGraphicFramePr>
          <p:nvPr>
            <p:extLst>
              <p:ext uri="{D42A27DB-BD31-4B8C-83A1-F6EECF244321}">
                <p14:modId xmlns:p14="http://schemas.microsoft.com/office/powerpoint/2010/main" val="3614359935"/>
              </p:ext>
            </p:extLst>
          </p:nvPr>
        </p:nvGraphicFramePr>
        <p:xfrm>
          <a:off x="838266" y="2873828"/>
          <a:ext cx="4797062" cy="33661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o 2"/>
          <p:cNvGraphicFramePr>
            <a:graphicFrameLocks noGrp="1"/>
          </p:cNvGraphicFramePr>
          <p:nvPr>
            <p:extLst>
              <p:ext uri="{D42A27DB-BD31-4B8C-83A1-F6EECF244321}">
                <p14:modId xmlns:p14="http://schemas.microsoft.com/office/powerpoint/2010/main" val="1869880276"/>
              </p:ext>
            </p:extLst>
          </p:nvPr>
        </p:nvGraphicFramePr>
        <p:xfrm>
          <a:off x="773720" y="2873829"/>
          <a:ext cx="4803115" cy="3175280"/>
        </p:xfrm>
        <a:graphic>
          <a:graphicData uri="http://schemas.openxmlformats.org/drawingml/2006/table">
            <a:tbl>
              <a:tblPr/>
              <a:tblGrid>
                <a:gridCol w="4803115">
                  <a:extLst>
                    <a:ext uri="{9D8B030D-6E8A-4147-A177-3AD203B41FA5}">
                      <a16:colId xmlns:a16="http://schemas.microsoft.com/office/drawing/2014/main" val="3119264942"/>
                    </a:ext>
                  </a:extLst>
                </a:gridCol>
              </a:tblGrid>
              <a:tr h="3175280">
                <a:tc>
                  <a:txBody>
                    <a:bodyPr/>
                    <a:lstStyle/>
                    <a:p>
                      <a:endParaRPr lang="tr-T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995038358"/>
                  </a:ext>
                </a:extLst>
              </a:tr>
            </a:tbl>
          </a:graphicData>
        </a:graphic>
      </p:graphicFrame>
    </p:spTree>
    <p:extLst>
      <p:ext uri="{BB962C8B-B14F-4D97-AF65-F5344CB8AC3E}">
        <p14:creationId xmlns:p14="http://schemas.microsoft.com/office/powerpoint/2010/main" val="2890586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5" name="Metin kutusu 4"/>
          <p:cNvSpPr txBox="1"/>
          <p:nvPr/>
        </p:nvSpPr>
        <p:spPr>
          <a:xfrm>
            <a:off x="702080" y="1801537"/>
            <a:ext cx="4551789" cy="369332"/>
          </a:xfrm>
          <a:prstGeom prst="rect">
            <a:avLst/>
          </a:prstGeom>
          <a:noFill/>
        </p:spPr>
        <p:txBody>
          <a:bodyPr wrap="square" rtlCol="0">
            <a:spAutoFit/>
          </a:bodyPr>
          <a:lstStyle/>
          <a:p>
            <a:r>
              <a:rPr lang="tr-TR" b="1" dirty="0">
                <a:solidFill>
                  <a:srgbClr val="146298"/>
                </a:solidFill>
                <a:latin typeface="Montserrat" pitchFamily="2" charset="-94"/>
              </a:rPr>
              <a:t>TURİZM</a:t>
            </a:r>
            <a:endParaRPr lang="tr-TR" b="1" dirty="0">
              <a:solidFill>
                <a:srgbClr val="146298"/>
              </a:solidFill>
              <a:latin typeface="Montserrat" pitchFamily="2" charset="-94"/>
            </a:endParaRPr>
          </a:p>
        </p:txBody>
      </p:sp>
      <p:sp>
        <p:nvSpPr>
          <p:cNvPr id="3" name="Dikdörtgen 2"/>
          <p:cNvSpPr/>
          <p:nvPr/>
        </p:nvSpPr>
        <p:spPr>
          <a:xfrm>
            <a:off x="762485" y="2413770"/>
            <a:ext cx="7215905" cy="2446824"/>
          </a:xfrm>
          <a:prstGeom prst="rect">
            <a:avLst/>
          </a:prstGeom>
        </p:spPr>
        <p:txBody>
          <a:bodyPr wrap="square">
            <a:spAutoFit/>
          </a:bodyPr>
          <a:lstStyle/>
          <a:p>
            <a:pPr marL="285750" indent="-285750">
              <a:lnSpc>
                <a:spcPct val="150000"/>
              </a:lnSpc>
              <a:buFont typeface="Wingdings" panose="05000000000000000000" pitchFamily="2" charset="2"/>
              <a:buChar char="Ø"/>
            </a:pPr>
            <a:r>
              <a:rPr lang="tr-TR" sz="1700" dirty="0" smtClean="0"/>
              <a:t>Alternatif turizmde yüksek potansiyel</a:t>
            </a:r>
          </a:p>
          <a:p>
            <a:pPr marL="285750" indent="-285750">
              <a:lnSpc>
                <a:spcPct val="150000"/>
              </a:lnSpc>
              <a:buFont typeface="Wingdings" panose="05000000000000000000" pitchFamily="2" charset="2"/>
              <a:buChar char="Ø"/>
            </a:pPr>
            <a:r>
              <a:rPr lang="tr-TR" sz="1700" dirty="0"/>
              <a:t>Ülkenin ilk ve tek biyosfer rezerv alanı: Camili</a:t>
            </a:r>
          </a:p>
          <a:p>
            <a:pPr marL="285750" indent="-285750">
              <a:lnSpc>
                <a:spcPct val="150000"/>
              </a:lnSpc>
              <a:buFont typeface="Wingdings" panose="05000000000000000000" pitchFamily="2" charset="2"/>
              <a:buChar char="Ø"/>
            </a:pPr>
            <a:r>
              <a:rPr lang="tr-TR" sz="1700" dirty="0" smtClean="0"/>
              <a:t>Marka şehir kimliği: </a:t>
            </a:r>
            <a:r>
              <a:rPr lang="tr-TR" sz="1700" dirty="0" err="1" smtClean="0"/>
              <a:t>Cittaslow</a:t>
            </a:r>
            <a:r>
              <a:rPr lang="tr-TR" sz="1700" dirty="0" smtClean="0"/>
              <a:t> Şavşat</a:t>
            </a:r>
          </a:p>
          <a:p>
            <a:pPr marL="285750" indent="-285750">
              <a:lnSpc>
                <a:spcPct val="150000"/>
              </a:lnSpc>
              <a:buFont typeface="Wingdings" panose="05000000000000000000" pitchFamily="2" charset="2"/>
              <a:buChar char="Ø"/>
            </a:pPr>
            <a:r>
              <a:rPr lang="tr-TR" sz="1700" dirty="0" smtClean="0"/>
              <a:t>204 yerel üreticiyi destekleyen Artvin markalı hediyelik eşya altyapısı</a:t>
            </a:r>
            <a:endParaRPr lang="tr-TR" sz="1700" dirty="0"/>
          </a:p>
          <a:p>
            <a:pPr marL="285750" indent="-285750">
              <a:lnSpc>
                <a:spcPct val="150000"/>
              </a:lnSpc>
              <a:buFont typeface="Wingdings" panose="05000000000000000000" pitchFamily="2" charset="2"/>
              <a:buChar char="Ø"/>
            </a:pPr>
            <a:r>
              <a:rPr lang="tr-TR" sz="1700" dirty="0" smtClean="0"/>
              <a:t>Zengin gastronomi kültürü</a:t>
            </a:r>
            <a:endParaRPr lang="tr-TR" sz="1700" dirty="0"/>
          </a:p>
          <a:p>
            <a:pPr marL="285750" indent="-285750">
              <a:lnSpc>
                <a:spcPct val="150000"/>
              </a:lnSpc>
              <a:buFont typeface="Wingdings" panose="05000000000000000000" pitchFamily="2" charset="2"/>
              <a:buChar char="Ø"/>
            </a:pPr>
            <a:r>
              <a:rPr lang="tr-TR" sz="1700" dirty="0" smtClean="0"/>
              <a:t>Doğal </a:t>
            </a:r>
            <a:r>
              <a:rPr lang="tr-TR" sz="1700" dirty="0"/>
              <a:t>yapısını kaybetmemiş </a:t>
            </a:r>
            <a:r>
              <a:rPr lang="tr-TR" sz="1700" dirty="0" smtClean="0"/>
              <a:t>yaylalar</a:t>
            </a:r>
            <a:endParaRPr lang="tr-TR" sz="1700" dirty="0"/>
          </a:p>
        </p:txBody>
      </p:sp>
      <p:pic>
        <p:nvPicPr>
          <p:cNvPr id="10" name="Resim 9"/>
          <p:cNvPicPr>
            <a:picLocks noChangeAspect="1"/>
          </p:cNvPicPr>
          <p:nvPr/>
        </p:nvPicPr>
        <p:blipFill>
          <a:blip r:embed="rId3"/>
          <a:stretch>
            <a:fillRect/>
          </a:stretch>
        </p:blipFill>
        <p:spPr bwMode="auto">
          <a:xfrm>
            <a:off x="8159263" y="2532183"/>
            <a:ext cx="2508124" cy="1600907"/>
          </a:xfrm>
          <a:prstGeom prst="rect">
            <a:avLst/>
          </a:prstGeom>
        </p:spPr>
      </p:pic>
      <p:pic>
        <p:nvPicPr>
          <p:cNvPr id="11" name="Resim 10"/>
          <p:cNvPicPr>
            <a:picLocks noChangeAspect="1"/>
          </p:cNvPicPr>
          <p:nvPr/>
        </p:nvPicPr>
        <p:blipFill>
          <a:blip r:embed="rId4"/>
          <a:stretch>
            <a:fillRect/>
          </a:stretch>
        </p:blipFill>
        <p:spPr>
          <a:xfrm>
            <a:off x="4572000" y="5024174"/>
            <a:ext cx="2451797" cy="1441798"/>
          </a:xfrm>
          <a:prstGeom prst="rect">
            <a:avLst/>
          </a:prstGeom>
        </p:spPr>
      </p:pic>
      <p:pic>
        <p:nvPicPr>
          <p:cNvPr id="13" name="Resim 12"/>
          <p:cNvPicPr>
            <a:picLocks noChangeAspect="1"/>
          </p:cNvPicPr>
          <p:nvPr/>
        </p:nvPicPr>
        <p:blipFill>
          <a:blip r:embed="rId5"/>
          <a:stretch>
            <a:fillRect/>
          </a:stretch>
        </p:blipFill>
        <p:spPr>
          <a:xfrm>
            <a:off x="7252563" y="4320790"/>
            <a:ext cx="3414823" cy="2145182"/>
          </a:xfrm>
          <a:prstGeom prst="rect">
            <a:avLst/>
          </a:prstGeom>
        </p:spPr>
      </p:pic>
      <p:pic>
        <p:nvPicPr>
          <p:cNvPr id="4" name="Resim 3"/>
          <p:cNvPicPr>
            <a:picLocks noChangeAspect="1"/>
          </p:cNvPicPr>
          <p:nvPr/>
        </p:nvPicPr>
        <p:blipFill>
          <a:blip r:embed="rId6"/>
          <a:stretch>
            <a:fillRect/>
          </a:stretch>
        </p:blipFill>
        <p:spPr>
          <a:xfrm>
            <a:off x="1245994" y="5004078"/>
            <a:ext cx="3077143" cy="1441798"/>
          </a:xfrm>
          <a:prstGeom prst="rect">
            <a:avLst/>
          </a:prstGeom>
        </p:spPr>
      </p:pic>
    </p:spTree>
    <p:extLst>
      <p:ext uri="{BB962C8B-B14F-4D97-AF65-F5344CB8AC3E}">
        <p14:creationId xmlns:p14="http://schemas.microsoft.com/office/powerpoint/2010/main" val="2310045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5" name="Metin kutusu 4">
            <a:extLst>
              <a:ext uri="{FF2B5EF4-FFF2-40B4-BE49-F238E27FC236}">
                <a16:creationId xmlns:a16="http://schemas.microsoft.com/office/drawing/2014/main" id="{C102D9DD-3EFD-42CB-9354-1EC54397E1E2}"/>
              </a:ext>
            </a:extLst>
          </p:cNvPr>
          <p:cNvSpPr txBox="1"/>
          <p:nvPr/>
        </p:nvSpPr>
        <p:spPr>
          <a:xfrm>
            <a:off x="4286855" y="1907020"/>
            <a:ext cx="3600000" cy="400110"/>
          </a:xfrm>
          <a:prstGeom prst="rect">
            <a:avLst/>
          </a:prstGeom>
          <a:noFill/>
        </p:spPr>
        <p:txBody>
          <a:bodyPr wrap="square" rtlCol="0">
            <a:spAutoFit/>
          </a:bodyPr>
          <a:lstStyle/>
          <a:p>
            <a:pPr algn="ctr"/>
            <a:r>
              <a:rPr lang="tr-TR" sz="2000" b="1" dirty="0">
                <a:solidFill>
                  <a:srgbClr val="428FBF"/>
                </a:solidFill>
              </a:rPr>
              <a:t>MUTLAKA GÖRÜLMELİ!</a:t>
            </a:r>
            <a:endParaRPr lang="en-US" sz="2000" b="1" dirty="0">
              <a:solidFill>
                <a:srgbClr val="428FBF"/>
              </a:solidFill>
            </a:endParaRPr>
          </a:p>
        </p:txBody>
      </p:sp>
      <p:sp>
        <p:nvSpPr>
          <p:cNvPr id="6" name="Metin kutusu 5"/>
          <p:cNvSpPr txBox="1"/>
          <p:nvPr/>
        </p:nvSpPr>
        <p:spPr>
          <a:xfrm>
            <a:off x="716615" y="1618079"/>
            <a:ext cx="4551789" cy="369332"/>
          </a:xfrm>
          <a:prstGeom prst="rect">
            <a:avLst/>
          </a:prstGeom>
          <a:noFill/>
        </p:spPr>
        <p:txBody>
          <a:bodyPr wrap="square" rtlCol="0">
            <a:spAutoFit/>
          </a:bodyPr>
          <a:lstStyle/>
          <a:p>
            <a:r>
              <a:rPr lang="tr-TR" b="1" dirty="0" smtClean="0">
                <a:solidFill>
                  <a:srgbClr val="146298"/>
                </a:solidFill>
                <a:latin typeface="Montserrat" pitchFamily="2" charset="-94"/>
              </a:rPr>
              <a:t>TURİZM</a:t>
            </a:r>
            <a:endParaRPr lang="tr-TR" b="1" dirty="0">
              <a:solidFill>
                <a:srgbClr val="146298"/>
              </a:solidFill>
              <a:latin typeface="Montserrat" pitchFamily="2" charset="-94"/>
            </a:endParaRPr>
          </a:p>
        </p:txBody>
      </p:sp>
      <p:pic>
        <p:nvPicPr>
          <p:cNvPr id="7" name="Resim 6"/>
          <p:cNvPicPr>
            <a:picLocks noChangeAspect="1"/>
          </p:cNvPicPr>
          <p:nvPr/>
        </p:nvPicPr>
        <p:blipFill>
          <a:blip r:embed="rId3"/>
          <a:stretch>
            <a:fillRect/>
          </a:stretch>
        </p:blipFill>
        <p:spPr>
          <a:xfrm>
            <a:off x="6250076" y="2753248"/>
            <a:ext cx="4904902" cy="3347301"/>
          </a:xfrm>
          <a:prstGeom prst="rect">
            <a:avLst/>
          </a:prstGeom>
        </p:spPr>
      </p:pic>
      <p:sp>
        <p:nvSpPr>
          <p:cNvPr id="9" name="Metin kutusu 8">
            <a:extLst>
              <a:ext uri="{FF2B5EF4-FFF2-40B4-BE49-F238E27FC236}">
                <a16:creationId xmlns:a16="http://schemas.microsoft.com/office/drawing/2014/main" id="{F48B4885-D594-4E1C-992F-76D3050C8B74}"/>
              </a:ext>
            </a:extLst>
          </p:cNvPr>
          <p:cNvSpPr txBox="1"/>
          <p:nvPr/>
        </p:nvSpPr>
        <p:spPr>
          <a:xfrm>
            <a:off x="1608116" y="6237621"/>
            <a:ext cx="3600000" cy="369332"/>
          </a:xfrm>
          <a:prstGeom prst="rect">
            <a:avLst/>
          </a:prstGeom>
          <a:noFill/>
        </p:spPr>
        <p:txBody>
          <a:bodyPr wrap="square" rtlCol="0">
            <a:spAutoFit/>
          </a:bodyPr>
          <a:lstStyle/>
          <a:p>
            <a:pPr algn="ctr"/>
            <a:r>
              <a:rPr lang="tr-TR" dirty="0" smtClean="0">
                <a:solidFill>
                  <a:srgbClr val="146298"/>
                </a:solidFill>
              </a:rPr>
              <a:t>Çifte Köprü</a:t>
            </a:r>
            <a:endParaRPr lang="en-US" dirty="0">
              <a:solidFill>
                <a:srgbClr val="146298"/>
              </a:solidFill>
            </a:endParaRPr>
          </a:p>
        </p:txBody>
      </p:sp>
      <p:pic>
        <p:nvPicPr>
          <p:cNvPr id="3" name="Resim 2"/>
          <p:cNvPicPr>
            <a:picLocks noChangeAspect="1"/>
          </p:cNvPicPr>
          <p:nvPr/>
        </p:nvPicPr>
        <p:blipFill>
          <a:blip r:embed="rId4"/>
          <a:stretch>
            <a:fillRect/>
          </a:stretch>
        </p:blipFill>
        <p:spPr>
          <a:xfrm>
            <a:off x="1035580" y="2783391"/>
            <a:ext cx="4661836" cy="3317157"/>
          </a:xfrm>
          <a:prstGeom prst="rect">
            <a:avLst/>
          </a:prstGeom>
        </p:spPr>
      </p:pic>
      <p:sp>
        <p:nvSpPr>
          <p:cNvPr id="11" name="Metin kutusu 10">
            <a:extLst>
              <a:ext uri="{FF2B5EF4-FFF2-40B4-BE49-F238E27FC236}">
                <a16:creationId xmlns:a16="http://schemas.microsoft.com/office/drawing/2014/main" id="{F48B4885-D594-4E1C-992F-76D3050C8B74}"/>
              </a:ext>
            </a:extLst>
          </p:cNvPr>
          <p:cNvSpPr txBox="1"/>
          <p:nvPr/>
        </p:nvSpPr>
        <p:spPr>
          <a:xfrm>
            <a:off x="6967615" y="6252189"/>
            <a:ext cx="3600000" cy="369332"/>
          </a:xfrm>
          <a:prstGeom prst="rect">
            <a:avLst/>
          </a:prstGeom>
          <a:noFill/>
        </p:spPr>
        <p:txBody>
          <a:bodyPr wrap="square" rtlCol="0">
            <a:spAutoFit/>
          </a:bodyPr>
          <a:lstStyle/>
          <a:p>
            <a:pPr algn="ctr"/>
            <a:r>
              <a:rPr lang="tr-TR" dirty="0" smtClean="0">
                <a:solidFill>
                  <a:srgbClr val="146298"/>
                </a:solidFill>
              </a:rPr>
              <a:t>Borçka Karagöl</a:t>
            </a:r>
            <a:endParaRPr lang="en-US" dirty="0">
              <a:solidFill>
                <a:srgbClr val="146298"/>
              </a:solidFill>
            </a:endParaRPr>
          </a:p>
        </p:txBody>
      </p:sp>
    </p:spTree>
    <p:extLst>
      <p:ext uri="{BB962C8B-B14F-4D97-AF65-F5344CB8AC3E}">
        <p14:creationId xmlns:p14="http://schemas.microsoft.com/office/powerpoint/2010/main" val="1460972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5" name="Metin kutusu 4">
            <a:extLst>
              <a:ext uri="{FF2B5EF4-FFF2-40B4-BE49-F238E27FC236}">
                <a16:creationId xmlns:a16="http://schemas.microsoft.com/office/drawing/2014/main" id="{C102D9DD-3EFD-42CB-9354-1EC54397E1E2}"/>
              </a:ext>
            </a:extLst>
          </p:cNvPr>
          <p:cNvSpPr txBox="1"/>
          <p:nvPr/>
        </p:nvSpPr>
        <p:spPr>
          <a:xfrm>
            <a:off x="4286855" y="1907020"/>
            <a:ext cx="3600000" cy="400110"/>
          </a:xfrm>
          <a:prstGeom prst="rect">
            <a:avLst/>
          </a:prstGeom>
          <a:noFill/>
        </p:spPr>
        <p:txBody>
          <a:bodyPr wrap="square" rtlCol="0">
            <a:spAutoFit/>
          </a:bodyPr>
          <a:lstStyle/>
          <a:p>
            <a:pPr algn="ctr"/>
            <a:r>
              <a:rPr lang="tr-TR" sz="2000" b="1" dirty="0">
                <a:solidFill>
                  <a:srgbClr val="428FBF"/>
                </a:solidFill>
              </a:rPr>
              <a:t>MUTLAKA GÖRÜLMELİ!</a:t>
            </a:r>
            <a:endParaRPr lang="en-US" sz="2000" b="1" dirty="0">
              <a:solidFill>
                <a:srgbClr val="428FBF"/>
              </a:solidFill>
            </a:endParaRPr>
          </a:p>
        </p:txBody>
      </p:sp>
      <p:sp>
        <p:nvSpPr>
          <p:cNvPr id="6" name="Metin kutusu 5"/>
          <p:cNvSpPr txBox="1"/>
          <p:nvPr/>
        </p:nvSpPr>
        <p:spPr>
          <a:xfrm>
            <a:off x="716615" y="1618079"/>
            <a:ext cx="4551789" cy="369332"/>
          </a:xfrm>
          <a:prstGeom prst="rect">
            <a:avLst/>
          </a:prstGeom>
          <a:noFill/>
        </p:spPr>
        <p:txBody>
          <a:bodyPr wrap="square" rtlCol="0">
            <a:spAutoFit/>
          </a:bodyPr>
          <a:lstStyle/>
          <a:p>
            <a:r>
              <a:rPr lang="tr-TR" b="1" dirty="0" smtClean="0">
                <a:solidFill>
                  <a:srgbClr val="146298"/>
                </a:solidFill>
                <a:latin typeface="Montserrat" pitchFamily="2" charset="-94"/>
              </a:rPr>
              <a:t>TURİZM</a:t>
            </a:r>
            <a:endParaRPr lang="tr-TR" b="1" dirty="0">
              <a:solidFill>
                <a:srgbClr val="146298"/>
              </a:solidFill>
              <a:latin typeface="Montserrat" pitchFamily="2" charset="-94"/>
            </a:endParaRPr>
          </a:p>
        </p:txBody>
      </p:sp>
      <p:sp>
        <p:nvSpPr>
          <p:cNvPr id="9" name="Metin kutusu 8">
            <a:extLst>
              <a:ext uri="{FF2B5EF4-FFF2-40B4-BE49-F238E27FC236}">
                <a16:creationId xmlns:a16="http://schemas.microsoft.com/office/drawing/2014/main" id="{F48B4885-D594-4E1C-992F-76D3050C8B74}"/>
              </a:ext>
            </a:extLst>
          </p:cNvPr>
          <p:cNvSpPr txBox="1"/>
          <p:nvPr/>
        </p:nvSpPr>
        <p:spPr>
          <a:xfrm>
            <a:off x="6885551" y="6160077"/>
            <a:ext cx="3600000" cy="369332"/>
          </a:xfrm>
          <a:prstGeom prst="rect">
            <a:avLst/>
          </a:prstGeom>
          <a:noFill/>
        </p:spPr>
        <p:txBody>
          <a:bodyPr wrap="square" rtlCol="0">
            <a:spAutoFit/>
          </a:bodyPr>
          <a:lstStyle/>
          <a:p>
            <a:pPr algn="ctr"/>
            <a:r>
              <a:rPr lang="tr-TR" dirty="0" err="1" smtClean="0">
                <a:solidFill>
                  <a:srgbClr val="146298"/>
                </a:solidFill>
              </a:rPr>
              <a:t>Deliklikaya</a:t>
            </a:r>
            <a:endParaRPr lang="en-US" dirty="0">
              <a:solidFill>
                <a:srgbClr val="146298"/>
              </a:solidFill>
            </a:endParaRPr>
          </a:p>
        </p:txBody>
      </p:sp>
      <p:pic>
        <p:nvPicPr>
          <p:cNvPr id="4" name="Resim 3"/>
          <p:cNvPicPr>
            <a:picLocks noChangeAspect="1"/>
          </p:cNvPicPr>
          <p:nvPr/>
        </p:nvPicPr>
        <p:blipFill>
          <a:blip r:embed="rId3"/>
          <a:stretch>
            <a:fillRect/>
          </a:stretch>
        </p:blipFill>
        <p:spPr>
          <a:xfrm>
            <a:off x="6280221" y="2853733"/>
            <a:ext cx="4786339" cy="3175277"/>
          </a:xfrm>
          <a:prstGeom prst="rect">
            <a:avLst/>
          </a:prstGeom>
        </p:spPr>
      </p:pic>
      <p:pic>
        <p:nvPicPr>
          <p:cNvPr id="8" name="Resim 7"/>
          <p:cNvPicPr>
            <a:picLocks noChangeAspect="1"/>
          </p:cNvPicPr>
          <p:nvPr/>
        </p:nvPicPr>
        <p:blipFill>
          <a:blip r:embed="rId4"/>
          <a:stretch>
            <a:fillRect/>
          </a:stretch>
        </p:blipFill>
        <p:spPr>
          <a:xfrm>
            <a:off x="1189029" y="2853733"/>
            <a:ext cx="4488290" cy="3175278"/>
          </a:xfrm>
          <a:prstGeom prst="rect">
            <a:avLst/>
          </a:prstGeom>
        </p:spPr>
      </p:pic>
      <p:sp>
        <p:nvSpPr>
          <p:cNvPr id="11" name="Metin kutusu 10">
            <a:extLst>
              <a:ext uri="{FF2B5EF4-FFF2-40B4-BE49-F238E27FC236}">
                <a16:creationId xmlns:a16="http://schemas.microsoft.com/office/drawing/2014/main" id="{F48B4885-D594-4E1C-992F-76D3050C8B74}"/>
              </a:ext>
            </a:extLst>
          </p:cNvPr>
          <p:cNvSpPr txBox="1"/>
          <p:nvPr/>
        </p:nvSpPr>
        <p:spPr>
          <a:xfrm>
            <a:off x="1743703" y="6190221"/>
            <a:ext cx="3600000" cy="369332"/>
          </a:xfrm>
          <a:prstGeom prst="rect">
            <a:avLst/>
          </a:prstGeom>
          <a:noFill/>
        </p:spPr>
        <p:txBody>
          <a:bodyPr wrap="square" rtlCol="0">
            <a:spAutoFit/>
          </a:bodyPr>
          <a:lstStyle/>
          <a:p>
            <a:pPr algn="ctr"/>
            <a:r>
              <a:rPr lang="tr-TR" dirty="0" err="1" smtClean="0">
                <a:solidFill>
                  <a:srgbClr val="146298"/>
                </a:solidFill>
              </a:rPr>
              <a:t>Arsiyan</a:t>
            </a:r>
            <a:r>
              <a:rPr lang="tr-TR" dirty="0" smtClean="0">
                <a:solidFill>
                  <a:srgbClr val="146298"/>
                </a:solidFill>
              </a:rPr>
              <a:t> Yaylası</a:t>
            </a:r>
            <a:endParaRPr lang="en-US" dirty="0">
              <a:solidFill>
                <a:srgbClr val="146298"/>
              </a:solidFill>
            </a:endParaRPr>
          </a:p>
        </p:txBody>
      </p:sp>
    </p:spTree>
    <p:extLst>
      <p:ext uri="{BB962C8B-B14F-4D97-AF65-F5344CB8AC3E}">
        <p14:creationId xmlns:p14="http://schemas.microsoft.com/office/powerpoint/2010/main" val="4031810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1356529" y="3024554"/>
            <a:ext cx="4481564" cy="3067380"/>
          </a:xfrm>
          <a:prstGeom prst="rect">
            <a:avLst/>
          </a:prstGeom>
        </p:spPr>
      </p:pic>
      <p:pic>
        <p:nvPicPr>
          <p:cNvPr id="4" name="Resim 3"/>
          <p:cNvPicPr>
            <a:picLocks noChangeAspect="1"/>
          </p:cNvPicPr>
          <p:nvPr/>
        </p:nvPicPr>
        <p:blipFill>
          <a:blip r:embed="rId4"/>
          <a:stretch>
            <a:fillRect/>
          </a:stretch>
        </p:blipFill>
        <p:spPr>
          <a:xfrm>
            <a:off x="6420894" y="3024554"/>
            <a:ext cx="4547607" cy="3067379"/>
          </a:xfrm>
          <a:prstGeom prst="rect">
            <a:avLst/>
          </a:prstGeom>
        </p:spPr>
      </p:pic>
      <p:sp>
        <p:nvSpPr>
          <p:cNvPr id="6" name="Metin kutusu 5">
            <a:extLst>
              <a:ext uri="{FF2B5EF4-FFF2-40B4-BE49-F238E27FC236}">
                <a16:creationId xmlns:a16="http://schemas.microsoft.com/office/drawing/2014/main" id="{F48B4885-D594-4E1C-992F-76D3050C8B74}"/>
              </a:ext>
            </a:extLst>
          </p:cNvPr>
          <p:cNvSpPr txBox="1"/>
          <p:nvPr/>
        </p:nvSpPr>
        <p:spPr>
          <a:xfrm>
            <a:off x="1743703" y="6190221"/>
            <a:ext cx="3600000" cy="369332"/>
          </a:xfrm>
          <a:prstGeom prst="rect">
            <a:avLst/>
          </a:prstGeom>
          <a:noFill/>
        </p:spPr>
        <p:txBody>
          <a:bodyPr wrap="square" rtlCol="0">
            <a:spAutoFit/>
          </a:bodyPr>
          <a:lstStyle/>
          <a:p>
            <a:pPr algn="ctr"/>
            <a:r>
              <a:rPr lang="tr-TR" dirty="0" err="1" smtClean="0">
                <a:solidFill>
                  <a:srgbClr val="146298"/>
                </a:solidFill>
              </a:rPr>
              <a:t>Mençuna</a:t>
            </a:r>
            <a:r>
              <a:rPr lang="tr-TR" dirty="0" smtClean="0">
                <a:solidFill>
                  <a:srgbClr val="146298"/>
                </a:solidFill>
              </a:rPr>
              <a:t> Şelalesi</a:t>
            </a:r>
            <a:endParaRPr lang="en-US" dirty="0">
              <a:solidFill>
                <a:srgbClr val="146298"/>
              </a:solidFill>
            </a:endParaRPr>
          </a:p>
        </p:txBody>
      </p:sp>
      <p:sp>
        <p:nvSpPr>
          <p:cNvPr id="7" name="Metin kutusu 6">
            <a:extLst>
              <a:ext uri="{FF2B5EF4-FFF2-40B4-BE49-F238E27FC236}">
                <a16:creationId xmlns:a16="http://schemas.microsoft.com/office/drawing/2014/main" id="{F48B4885-D594-4E1C-992F-76D3050C8B74}"/>
              </a:ext>
            </a:extLst>
          </p:cNvPr>
          <p:cNvSpPr txBox="1"/>
          <p:nvPr/>
        </p:nvSpPr>
        <p:spPr>
          <a:xfrm>
            <a:off x="6870037" y="6190221"/>
            <a:ext cx="3600000" cy="369332"/>
          </a:xfrm>
          <a:prstGeom prst="rect">
            <a:avLst/>
          </a:prstGeom>
          <a:noFill/>
        </p:spPr>
        <p:txBody>
          <a:bodyPr wrap="square" rtlCol="0">
            <a:spAutoFit/>
          </a:bodyPr>
          <a:lstStyle/>
          <a:p>
            <a:pPr algn="ctr"/>
            <a:r>
              <a:rPr lang="tr-TR" dirty="0" err="1" smtClean="0">
                <a:solidFill>
                  <a:srgbClr val="146298"/>
                </a:solidFill>
              </a:rPr>
              <a:t>Macahel</a:t>
            </a:r>
            <a:r>
              <a:rPr lang="tr-TR" dirty="0" smtClean="0">
                <a:solidFill>
                  <a:srgbClr val="146298"/>
                </a:solidFill>
              </a:rPr>
              <a:t> Yaylası</a:t>
            </a:r>
            <a:endParaRPr lang="en-US" dirty="0">
              <a:solidFill>
                <a:srgbClr val="146298"/>
              </a:solidFill>
            </a:endParaRPr>
          </a:p>
        </p:txBody>
      </p:sp>
      <p:sp>
        <p:nvSpPr>
          <p:cNvPr id="9" name="Metin kutusu 8">
            <a:extLst>
              <a:ext uri="{FF2B5EF4-FFF2-40B4-BE49-F238E27FC236}">
                <a16:creationId xmlns:a16="http://schemas.microsoft.com/office/drawing/2014/main" id="{C102D9DD-3EFD-42CB-9354-1EC54397E1E2}"/>
              </a:ext>
            </a:extLst>
          </p:cNvPr>
          <p:cNvSpPr txBox="1"/>
          <p:nvPr/>
        </p:nvSpPr>
        <p:spPr>
          <a:xfrm>
            <a:off x="4286855" y="1907020"/>
            <a:ext cx="3600000" cy="400110"/>
          </a:xfrm>
          <a:prstGeom prst="rect">
            <a:avLst/>
          </a:prstGeom>
          <a:noFill/>
        </p:spPr>
        <p:txBody>
          <a:bodyPr wrap="square" rtlCol="0">
            <a:spAutoFit/>
          </a:bodyPr>
          <a:lstStyle/>
          <a:p>
            <a:pPr algn="ctr"/>
            <a:r>
              <a:rPr lang="tr-TR" sz="2000" b="1" dirty="0">
                <a:solidFill>
                  <a:srgbClr val="428FBF"/>
                </a:solidFill>
              </a:rPr>
              <a:t>MUTLAKA GÖRÜLMELİ!</a:t>
            </a:r>
            <a:endParaRPr lang="en-US" sz="2000" b="1" dirty="0">
              <a:solidFill>
                <a:srgbClr val="428FBF"/>
              </a:solidFill>
            </a:endParaRPr>
          </a:p>
        </p:txBody>
      </p:sp>
      <p:sp>
        <p:nvSpPr>
          <p:cNvPr id="10" name="Metin kutusu 9"/>
          <p:cNvSpPr txBox="1"/>
          <p:nvPr/>
        </p:nvSpPr>
        <p:spPr>
          <a:xfrm>
            <a:off x="716615" y="1618079"/>
            <a:ext cx="4551789" cy="369332"/>
          </a:xfrm>
          <a:prstGeom prst="rect">
            <a:avLst/>
          </a:prstGeom>
          <a:noFill/>
        </p:spPr>
        <p:txBody>
          <a:bodyPr wrap="square" rtlCol="0">
            <a:spAutoFit/>
          </a:bodyPr>
          <a:lstStyle/>
          <a:p>
            <a:r>
              <a:rPr lang="tr-TR" b="1" dirty="0" smtClean="0">
                <a:solidFill>
                  <a:srgbClr val="146298"/>
                </a:solidFill>
                <a:latin typeface="Montserrat" pitchFamily="2" charset="-94"/>
              </a:rPr>
              <a:t>TURİZM</a:t>
            </a:r>
            <a:endParaRPr lang="tr-TR" b="1" dirty="0">
              <a:solidFill>
                <a:srgbClr val="146298"/>
              </a:solidFill>
              <a:latin typeface="Montserrat" pitchFamily="2" charset="-94"/>
            </a:endParaRPr>
          </a:p>
        </p:txBody>
      </p:sp>
      <p:sp>
        <p:nvSpPr>
          <p:cNvPr id="11" name="Unvan 1"/>
          <p:cNvSpPr txBox="1">
            <a:spLocks/>
          </p:cNvSpPr>
          <p:nvPr/>
        </p:nvSpPr>
        <p:spPr>
          <a:xfrm>
            <a:off x="408711" y="1186294"/>
            <a:ext cx="3920836" cy="372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b="1" smtClean="0">
                <a:solidFill>
                  <a:schemeClr val="bg1"/>
                </a:solidFill>
                <a:latin typeface="+mn-lt"/>
              </a:rPr>
              <a:t>ARTVİN YATIRIM ORTAMI SUNUMU</a:t>
            </a:r>
            <a:endParaRPr lang="tr-TR" sz="1800" b="1" dirty="0">
              <a:solidFill>
                <a:schemeClr val="bg1"/>
              </a:solidFill>
              <a:latin typeface="+mn-lt"/>
            </a:endParaRPr>
          </a:p>
        </p:txBody>
      </p:sp>
    </p:spTree>
    <p:extLst>
      <p:ext uri="{BB962C8B-B14F-4D97-AF65-F5344CB8AC3E}">
        <p14:creationId xmlns:p14="http://schemas.microsoft.com/office/powerpoint/2010/main" val="1965589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Metin kutusu 3"/>
          <p:cNvSpPr txBox="1"/>
          <p:nvPr/>
        </p:nvSpPr>
        <p:spPr>
          <a:xfrm>
            <a:off x="617199" y="1778230"/>
            <a:ext cx="4551789" cy="369332"/>
          </a:xfrm>
          <a:prstGeom prst="rect">
            <a:avLst/>
          </a:prstGeom>
          <a:noFill/>
        </p:spPr>
        <p:txBody>
          <a:bodyPr wrap="square" rtlCol="0">
            <a:spAutoFit/>
          </a:bodyPr>
          <a:lstStyle/>
          <a:p>
            <a:r>
              <a:rPr lang="tr-TR" b="1" dirty="0" smtClean="0">
                <a:solidFill>
                  <a:srgbClr val="146298"/>
                </a:solidFill>
                <a:latin typeface="Montserrat" pitchFamily="2" charset="-94"/>
              </a:rPr>
              <a:t>SANAYİ</a:t>
            </a:r>
            <a:endParaRPr lang="tr-TR" b="1" dirty="0">
              <a:solidFill>
                <a:srgbClr val="146298"/>
              </a:solidFill>
              <a:latin typeface="Montserrat" pitchFamily="2" charset="-94"/>
            </a:endParaRPr>
          </a:p>
        </p:txBody>
      </p:sp>
      <p:graphicFrame>
        <p:nvGraphicFramePr>
          <p:cNvPr id="5" name="Tablo 4"/>
          <p:cNvGraphicFramePr>
            <a:graphicFrameLocks noGrp="1"/>
          </p:cNvGraphicFramePr>
          <p:nvPr>
            <p:extLst>
              <p:ext uri="{D42A27DB-BD31-4B8C-83A1-F6EECF244321}">
                <p14:modId xmlns:p14="http://schemas.microsoft.com/office/powerpoint/2010/main" val="2840386543"/>
              </p:ext>
            </p:extLst>
          </p:nvPr>
        </p:nvGraphicFramePr>
        <p:xfrm>
          <a:off x="1374337" y="2465706"/>
          <a:ext cx="3207711" cy="4096584"/>
        </p:xfrm>
        <a:graphic>
          <a:graphicData uri="http://schemas.openxmlformats.org/drawingml/2006/table">
            <a:tbl>
              <a:tblPr/>
              <a:tblGrid>
                <a:gridCol w="1911476">
                  <a:extLst>
                    <a:ext uri="{9D8B030D-6E8A-4147-A177-3AD203B41FA5}">
                      <a16:colId xmlns:a16="http://schemas.microsoft.com/office/drawing/2014/main" val="2157171632"/>
                    </a:ext>
                  </a:extLst>
                </a:gridCol>
                <a:gridCol w="1296235">
                  <a:extLst>
                    <a:ext uri="{9D8B030D-6E8A-4147-A177-3AD203B41FA5}">
                      <a16:colId xmlns:a16="http://schemas.microsoft.com/office/drawing/2014/main" val="4148397066"/>
                    </a:ext>
                  </a:extLst>
                </a:gridCol>
              </a:tblGrid>
              <a:tr h="491754">
                <a:tc gridSpan="2">
                  <a:txBody>
                    <a:bodyPr/>
                    <a:lstStyle/>
                    <a:p>
                      <a:pPr algn="ctr" rtl="0" fontAlgn="ctr"/>
                      <a:r>
                        <a:rPr lang="tr-TR" sz="1200" b="1" i="0" u="none" strike="noStrike" dirty="0">
                          <a:solidFill>
                            <a:srgbClr val="146298"/>
                          </a:solidFill>
                          <a:effectLst/>
                          <a:latin typeface="Calibri" panose="020F0502020204030204" pitchFamily="34" charset="0"/>
                        </a:rPr>
                        <a:t>2023 Sanayi Sicil </a:t>
                      </a:r>
                      <a:r>
                        <a:rPr lang="tr-TR" sz="1200" b="1" i="0" u="none" strike="noStrike" dirty="0" err="1">
                          <a:solidFill>
                            <a:srgbClr val="146298"/>
                          </a:solidFill>
                          <a:effectLst/>
                          <a:latin typeface="Calibri" panose="020F0502020204030204" pitchFamily="34" charset="0"/>
                        </a:rPr>
                        <a:t>Kayıtları'na</a:t>
                      </a:r>
                      <a:r>
                        <a:rPr lang="tr-TR" sz="1200" b="1" i="0" u="none" strike="noStrike" dirty="0">
                          <a:solidFill>
                            <a:srgbClr val="146298"/>
                          </a:solidFill>
                          <a:effectLst/>
                          <a:latin typeface="Calibri" panose="020F0502020204030204" pitchFamily="34" charset="0"/>
                        </a:rPr>
                        <a:t> Göre Sektörler</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hMerge="1">
                  <a:txBody>
                    <a:bodyPr/>
                    <a:lstStyle/>
                    <a:p>
                      <a:endParaRPr lang="tr-TR"/>
                    </a:p>
                  </a:txBody>
                  <a:tcPr/>
                </a:tc>
                <a:extLst>
                  <a:ext uri="{0D108BD9-81ED-4DB2-BD59-A6C34878D82A}">
                    <a16:rowId xmlns:a16="http://schemas.microsoft.com/office/drawing/2014/main" val="948357584"/>
                  </a:ext>
                </a:extLst>
              </a:tr>
              <a:tr h="307345">
                <a:tc>
                  <a:txBody>
                    <a:bodyPr/>
                    <a:lstStyle/>
                    <a:p>
                      <a:pPr algn="ctr" rtl="0" fontAlgn="ctr"/>
                      <a:r>
                        <a:rPr lang="tr-TR" sz="1200" b="0" i="0" u="none" strike="noStrike" dirty="0">
                          <a:solidFill>
                            <a:srgbClr val="000000"/>
                          </a:solidFill>
                          <a:effectLst/>
                          <a:latin typeface="Calibri" panose="020F0502020204030204" pitchFamily="34" charset="0"/>
                        </a:rPr>
                        <a:t>Gıda Ürünleri</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libri" panose="020F0502020204030204" pitchFamily="34" charset="0"/>
                        </a:rPr>
                        <a:t>73</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150670808"/>
                  </a:ext>
                </a:extLst>
              </a:tr>
              <a:tr h="457604">
                <a:tc>
                  <a:txBody>
                    <a:bodyPr/>
                    <a:lstStyle/>
                    <a:p>
                      <a:pPr algn="ctr" rtl="0" fontAlgn="ctr"/>
                      <a:r>
                        <a:rPr lang="tr-TR" sz="1200" b="0" i="0" u="none" strike="noStrike" dirty="0">
                          <a:solidFill>
                            <a:srgbClr val="000000"/>
                          </a:solidFill>
                          <a:effectLst/>
                          <a:latin typeface="Calibri" panose="020F0502020204030204" pitchFamily="34" charset="0"/>
                        </a:rPr>
                        <a:t>Ağaç, Ağaç Ürünleri</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58</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322682014"/>
                  </a:ext>
                </a:extLst>
              </a:tr>
              <a:tr h="263438">
                <a:tc>
                  <a:txBody>
                    <a:bodyPr/>
                    <a:lstStyle/>
                    <a:p>
                      <a:pPr algn="ctr" rtl="0" fontAlgn="ctr"/>
                      <a:r>
                        <a:rPr lang="tr-TR" sz="1200" b="0" i="0" u="none" strike="noStrike">
                          <a:solidFill>
                            <a:srgbClr val="000000"/>
                          </a:solidFill>
                          <a:effectLst/>
                          <a:latin typeface="Calibri" panose="020F0502020204030204" pitchFamily="34" charset="0"/>
                        </a:rPr>
                        <a:t>Mobilya</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40</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052684005"/>
                  </a:ext>
                </a:extLst>
              </a:tr>
              <a:tr h="365256">
                <a:tc>
                  <a:txBody>
                    <a:bodyPr/>
                    <a:lstStyle/>
                    <a:p>
                      <a:pPr algn="ctr" rtl="0" fontAlgn="ctr"/>
                      <a:r>
                        <a:rPr lang="tr-TR" sz="1200" b="0" i="0" u="none" strike="noStrike">
                          <a:solidFill>
                            <a:srgbClr val="000000"/>
                          </a:solidFill>
                          <a:effectLst/>
                          <a:latin typeface="Calibri" panose="020F0502020204030204" pitchFamily="34" charset="0"/>
                        </a:rPr>
                        <a:t>Kauçuk ve Plastik Ürünleri</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36</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128911791"/>
                  </a:ext>
                </a:extLst>
              </a:tr>
              <a:tr h="457604">
                <a:tc>
                  <a:txBody>
                    <a:bodyPr/>
                    <a:lstStyle/>
                    <a:p>
                      <a:pPr algn="ctr" rtl="0" fontAlgn="ctr"/>
                      <a:r>
                        <a:rPr lang="tr-TR" sz="1200" b="0" i="0" u="none" strike="noStrike">
                          <a:solidFill>
                            <a:srgbClr val="000000"/>
                          </a:solidFill>
                          <a:effectLst/>
                          <a:latin typeface="Calibri" panose="020F0502020204030204" pitchFamily="34" charset="0"/>
                        </a:rPr>
                        <a:t>Metalik Olmayan Mineral Ürünleri</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30</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024389250"/>
                  </a:ext>
                </a:extLst>
              </a:tr>
              <a:tr h="536642">
                <a:tc>
                  <a:txBody>
                    <a:bodyPr/>
                    <a:lstStyle/>
                    <a:p>
                      <a:pPr algn="ctr" rtl="0" fontAlgn="ctr"/>
                      <a:r>
                        <a:rPr lang="tr-TR" sz="1200" b="0" i="0" u="none" strike="noStrike">
                          <a:solidFill>
                            <a:srgbClr val="000000"/>
                          </a:solidFill>
                          <a:effectLst/>
                          <a:latin typeface="Calibri" panose="020F0502020204030204" pitchFamily="34" charset="0"/>
                        </a:rPr>
                        <a:t>Elektrik, Gaz Üretimi ve Dağıtımı,</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21</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24146567"/>
                  </a:ext>
                </a:extLst>
              </a:tr>
              <a:tr h="365256">
                <a:tc>
                  <a:txBody>
                    <a:bodyPr/>
                    <a:lstStyle/>
                    <a:p>
                      <a:pPr algn="ctr" rtl="0" fontAlgn="ctr"/>
                      <a:r>
                        <a:rPr lang="tr-TR" sz="1200" b="0" i="0" u="none" strike="noStrike">
                          <a:solidFill>
                            <a:srgbClr val="000000"/>
                          </a:solidFill>
                          <a:effectLst/>
                          <a:latin typeface="Calibri" panose="020F0502020204030204" pitchFamily="34" charset="0"/>
                        </a:rPr>
                        <a:t>Madencilik ve Taşocakçılığı</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21</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693377761"/>
                  </a:ext>
                </a:extLst>
              </a:tr>
              <a:tr h="544340">
                <a:tc>
                  <a:txBody>
                    <a:bodyPr/>
                    <a:lstStyle/>
                    <a:p>
                      <a:pPr algn="ctr" rtl="0" fontAlgn="ctr"/>
                      <a:r>
                        <a:rPr lang="tr-TR" sz="1200" b="0" i="0" u="none" strike="noStrike">
                          <a:solidFill>
                            <a:srgbClr val="000000"/>
                          </a:solidFill>
                          <a:effectLst/>
                          <a:latin typeface="Calibri" panose="020F0502020204030204" pitchFamily="34" charset="0"/>
                        </a:rPr>
                        <a:t>Kayıtlı medyanın basılması ve çoğaltılması </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12</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285674001"/>
                  </a:ext>
                </a:extLst>
              </a:tr>
              <a:tr h="307345">
                <a:tc>
                  <a:txBody>
                    <a:bodyPr/>
                    <a:lstStyle/>
                    <a:p>
                      <a:pPr algn="ctr" rtl="0" fontAlgn="ctr"/>
                      <a:r>
                        <a:rPr lang="tr-TR" sz="1200" b="0" i="0" u="none" strike="noStrike">
                          <a:solidFill>
                            <a:srgbClr val="000000"/>
                          </a:solidFill>
                          <a:effectLst/>
                          <a:latin typeface="Calibri" panose="020F0502020204030204" pitchFamily="34" charset="0"/>
                        </a:rPr>
                        <a:t>Diğer</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r>
                        <a:rPr lang="tr-TR" sz="1200" b="0" i="0" u="none" strike="noStrike" dirty="0">
                          <a:solidFill>
                            <a:srgbClr val="000000"/>
                          </a:solidFill>
                          <a:effectLst/>
                          <a:latin typeface="Calibri" panose="020F0502020204030204" pitchFamily="34" charset="0"/>
                        </a:rPr>
                        <a:t>25</a:t>
                      </a:r>
                    </a:p>
                  </a:txBody>
                  <a:tcPr marL="7240" marR="7240" marT="724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377330438"/>
                  </a:ext>
                </a:extLst>
              </a:tr>
            </a:tbl>
          </a:graphicData>
        </a:graphic>
      </p:graphicFrame>
      <p:graphicFrame>
        <p:nvGraphicFramePr>
          <p:cNvPr id="6" name="Grafik 5"/>
          <p:cNvGraphicFramePr>
            <a:graphicFrameLocks/>
          </p:cNvGraphicFramePr>
          <p:nvPr>
            <p:extLst>
              <p:ext uri="{D42A27DB-BD31-4B8C-83A1-F6EECF244321}">
                <p14:modId xmlns:p14="http://schemas.microsoft.com/office/powerpoint/2010/main" val="351831328"/>
              </p:ext>
            </p:extLst>
          </p:nvPr>
        </p:nvGraphicFramePr>
        <p:xfrm>
          <a:off x="5394959" y="3196716"/>
          <a:ext cx="5290457" cy="3274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o 2"/>
          <p:cNvGraphicFramePr>
            <a:graphicFrameLocks noGrp="1"/>
          </p:cNvGraphicFramePr>
          <p:nvPr>
            <p:extLst>
              <p:ext uri="{D42A27DB-BD31-4B8C-83A1-F6EECF244321}">
                <p14:modId xmlns:p14="http://schemas.microsoft.com/office/powerpoint/2010/main" val="2097178868"/>
              </p:ext>
            </p:extLst>
          </p:nvPr>
        </p:nvGraphicFramePr>
        <p:xfrm>
          <a:off x="5420080" y="3235570"/>
          <a:ext cx="5265336" cy="3235569"/>
        </p:xfrm>
        <a:graphic>
          <a:graphicData uri="http://schemas.openxmlformats.org/drawingml/2006/table">
            <a:tbl>
              <a:tblPr/>
              <a:tblGrid>
                <a:gridCol w="5265336">
                  <a:extLst>
                    <a:ext uri="{9D8B030D-6E8A-4147-A177-3AD203B41FA5}">
                      <a16:colId xmlns:a16="http://schemas.microsoft.com/office/drawing/2014/main" val="946685410"/>
                    </a:ext>
                  </a:extLst>
                </a:gridCol>
              </a:tblGrid>
              <a:tr h="3235569">
                <a:tc>
                  <a:txBody>
                    <a:bodyPr/>
                    <a:lstStyle/>
                    <a:p>
                      <a:endParaRPr lang="tr-T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23343692"/>
                  </a:ext>
                </a:extLst>
              </a:tr>
            </a:tbl>
          </a:graphicData>
        </a:graphic>
      </p:graphicFrame>
      <p:sp>
        <p:nvSpPr>
          <p:cNvPr id="7" name="Dikdörtgen 6"/>
          <p:cNvSpPr/>
          <p:nvPr/>
        </p:nvSpPr>
        <p:spPr>
          <a:xfrm>
            <a:off x="5309664" y="2392463"/>
            <a:ext cx="6096000" cy="738664"/>
          </a:xfrm>
          <a:prstGeom prst="rect">
            <a:avLst/>
          </a:prstGeom>
        </p:spPr>
        <p:txBody>
          <a:bodyPr>
            <a:spAutoFit/>
          </a:bodyPr>
          <a:lstStyle/>
          <a:p>
            <a:pPr marL="285750" indent="-285750">
              <a:buFont typeface="Wingdings" panose="05000000000000000000" pitchFamily="2" charset="2"/>
              <a:buChar char="ü"/>
              <a:tabLst>
                <a:tab pos="2873375" algn="l"/>
              </a:tabLst>
            </a:pPr>
            <a:r>
              <a:rPr lang="tr-TR" sz="1400" b="1" dirty="0" smtClean="0">
                <a:solidFill>
                  <a:schemeClr val="tx1">
                    <a:lumMod val="65000"/>
                    <a:lumOff val="35000"/>
                  </a:schemeClr>
                </a:solidFill>
                <a:latin typeface="Montserrat" pitchFamily="2" charset="-94"/>
              </a:rPr>
              <a:t>Kamulaştırma Aşamasında 1 </a:t>
            </a:r>
            <a:r>
              <a:rPr lang="tr-TR" sz="1400" b="1" dirty="0">
                <a:solidFill>
                  <a:schemeClr val="tx1">
                    <a:lumMod val="65000"/>
                    <a:lumOff val="35000"/>
                  </a:schemeClr>
                </a:solidFill>
                <a:latin typeface="Montserrat" pitchFamily="2" charset="-94"/>
              </a:rPr>
              <a:t>Adet </a:t>
            </a:r>
            <a:r>
              <a:rPr lang="tr-TR" sz="1400" b="1" dirty="0" smtClean="0">
                <a:solidFill>
                  <a:schemeClr val="tx1">
                    <a:lumMod val="65000"/>
                    <a:lumOff val="35000"/>
                  </a:schemeClr>
                </a:solidFill>
                <a:latin typeface="Montserrat" pitchFamily="2" charset="-94"/>
              </a:rPr>
              <a:t>OSB</a:t>
            </a:r>
          </a:p>
          <a:p>
            <a:pPr marL="285750" indent="-285750">
              <a:buFont typeface="Wingdings" panose="05000000000000000000" pitchFamily="2" charset="2"/>
              <a:buChar char="ü"/>
              <a:tabLst>
                <a:tab pos="2873375" algn="l"/>
              </a:tabLst>
            </a:pPr>
            <a:r>
              <a:rPr lang="tr-TR" sz="1400" b="1" dirty="0" smtClean="0">
                <a:solidFill>
                  <a:schemeClr val="tx1">
                    <a:lumMod val="65000"/>
                    <a:lumOff val="35000"/>
                  </a:schemeClr>
                </a:solidFill>
                <a:latin typeface="Montserrat" pitchFamily="2" charset="-94"/>
              </a:rPr>
              <a:t>Kurulum Aşamasında 1 adet KSS, 3 Adet Aktif KSS    </a:t>
            </a:r>
          </a:p>
          <a:p>
            <a:pPr marL="285750" indent="-285750">
              <a:buFont typeface="Wingdings" panose="05000000000000000000" pitchFamily="2" charset="2"/>
              <a:buChar char="ü"/>
              <a:tabLst>
                <a:tab pos="2873375" algn="l"/>
              </a:tabLst>
            </a:pPr>
            <a:r>
              <a:rPr lang="tr-TR" sz="1400" b="1" dirty="0" smtClean="0">
                <a:solidFill>
                  <a:schemeClr val="tx1">
                    <a:lumMod val="65000"/>
                    <a:lumOff val="35000"/>
                  </a:schemeClr>
                </a:solidFill>
                <a:latin typeface="Montserrat" pitchFamily="2" charset="-94"/>
              </a:rPr>
              <a:t>Sektörde Toplam 4.500’e </a:t>
            </a:r>
            <a:r>
              <a:rPr lang="tr-TR" sz="1400" b="1" dirty="0">
                <a:solidFill>
                  <a:schemeClr val="tx1">
                    <a:lumMod val="65000"/>
                    <a:lumOff val="35000"/>
                  </a:schemeClr>
                </a:solidFill>
                <a:latin typeface="Montserrat" pitchFamily="2" charset="-94"/>
              </a:rPr>
              <a:t>Yakın İstihdam</a:t>
            </a:r>
          </a:p>
        </p:txBody>
      </p:sp>
      <p:sp>
        <p:nvSpPr>
          <p:cNvPr id="10" name="Unvan 1"/>
          <p:cNvSpPr txBox="1">
            <a:spLocks/>
          </p:cNvSpPr>
          <p:nvPr/>
        </p:nvSpPr>
        <p:spPr>
          <a:xfrm>
            <a:off x="408711" y="1186294"/>
            <a:ext cx="3920836" cy="372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b="1" smtClean="0">
                <a:solidFill>
                  <a:schemeClr val="bg1"/>
                </a:solidFill>
                <a:latin typeface="+mn-lt"/>
              </a:rPr>
              <a:t>ARTVİN YATIRIM ORTAMI SUNUMU</a:t>
            </a:r>
            <a:endParaRPr lang="tr-TR" sz="1800" b="1" dirty="0">
              <a:solidFill>
                <a:schemeClr val="bg1"/>
              </a:solidFill>
              <a:latin typeface="+mn-lt"/>
            </a:endParaRPr>
          </a:p>
        </p:txBody>
      </p:sp>
    </p:spTree>
    <p:extLst>
      <p:ext uri="{BB962C8B-B14F-4D97-AF65-F5344CB8AC3E}">
        <p14:creationId xmlns:p14="http://schemas.microsoft.com/office/powerpoint/2010/main" val="791573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p:cNvSpPr txBox="1"/>
          <p:nvPr/>
        </p:nvSpPr>
        <p:spPr>
          <a:xfrm>
            <a:off x="820038" y="2553411"/>
            <a:ext cx="3386467" cy="1200329"/>
          </a:xfrm>
          <a:prstGeom prst="rect">
            <a:avLst/>
          </a:prstGeom>
          <a:noFill/>
        </p:spPr>
        <p:txBody>
          <a:bodyPr wrap="square" rtlCol="0">
            <a:spAutoFit/>
          </a:bodyPr>
          <a:lstStyle/>
          <a:p>
            <a:pPr algn="ctr"/>
            <a:r>
              <a:rPr lang="tr-TR" sz="2400" b="1" dirty="0" smtClean="0">
                <a:solidFill>
                  <a:schemeClr val="accent1">
                    <a:lumMod val="50000"/>
                  </a:schemeClr>
                </a:solidFill>
                <a:latin typeface="Montserrat" pitchFamily="2" charset="-94"/>
              </a:rPr>
              <a:t>ARTVİN İLİ</a:t>
            </a:r>
          </a:p>
          <a:p>
            <a:pPr algn="ctr"/>
            <a:r>
              <a:rPr lang="tr-TR" sz="2400" b="1" dirty="0" smtClean="0">
                <a:solidFill>
                  <a:schemeClr val="accent1">
                    <a:lumMod val="50000"/>
                  </a:schemeClr>
                </a:solidFill>
                <a:latin typeface="Montserrat" pitchFamily="2" charset="-94"/>
              </a:rPr>
              <a:t>SOSYO EKONOMİK</a:t>
            </a:r>
          </a:p>
          <a:p>
            <a:pPr algn="ctr"/>
            <a:r>
              <a:rPr lang="tr-TR" sz="2400" b="1" dirty="0" smtClean="0">
                <a:solidFill>
                  <a:schemeClr val="accent1">
                    <a:lumMod val="50000"/>
                  </a:schemeClr>
                </a:solidFill>
                <a:latin typeface="Montserrat" pitchFamily="2" charset="-94"/>
              </a:rPr>
              <a:t>GENEL GÖRÜNÜMÜ</a:t>
            </a:r>
            <a:endParaRPr lang="tr-TR" sz="2400" b="1" dirty="0">
              <a:solidFill>
                <a:schemeClr val="accent1">
                  <a:lumMod val="50000"/>
                </a:schemeClr>
              </a:solidFill>
              <a:latin typeface="Montserrat" pitchFamily="2" charset="-94"/>
            </a:endParaRPr>
          </a:p>
        </p:txBody>
      </p:sp>
      <p:sp>
        <p:nvSpPr>
          <p:cNvPr id="5" name="Metin kutusu 4"/>
          <p:cNvSpPr txBox="1"/>
          <p:nvPr/>
        </p:nvSpPr>
        <p:spPr>
          <a:xfrm>
            <a:off x="4753660" y="2553410"/>
            <a:ext cx="3611716" cy="1200329"/>
          </a:xfrm>
          <a:prstGeom prst="rect">
            <a:avLst/>
          </a:prstGeom>
          <a:noFill/>
        </p:spPr>
        <p:txBody>
          <a:bodyPr wrap="square" rtlCol="0">
            <a:spAutoFit/>
          </a:bodyPr>
          <a:lstStyle/>
          <a:p>
            <a:pPr algn="ctr"/>
            <a:r>
              <a:rPr lang="tr-TR" sz="2400" b="1" dirty="0" smtClean="0">
                <a:solidFill>
                  <a:schemeClr val="accent2"/>
                </a:solidFill>
                <a:latin typeface="Montserrat" pitchFamily="2" charset="-94"/>
              </a:rPr>
              <a:t>ÖNE ÇIKAN SEKTÖRLER VE YATIRIM FIRSATLARI</a:t>
            </a:r>
            <a:endParaRPr lang="tr-TR" sz="2400" b="1" dirty="0">
              <a:solidFill>
                <a:schemeClr val="accent2"/>
              </a:solidFill>
              <a:latin typeface="Montserrat" pitchFamily="2" charset="-94"/>
            </a:endParaRPr>
          </a:p>
        </p:txBody>
      </p:sp>
      <p:sp>
        <p:nvSpPr>
          <p:cNvPr id="6" name="Metin kutusu 5"/>
          <p:cNvSpPr txBox="1"/>
          <p:nvPr/>
        </p:nvSpPr>
        <p:spPr>
          <a:xfrm>
            <a:off x="3871413" y="4496511"/>
            <a:ext cx="3098241" cy="1569660"/>
          </a:xfrm>
          <a:prstGeom prst="rect">
            <a:avLst/>
          </a:prstGeom>
          <a:noFill/>
        </p:spPr>
        <p:txBody>
          <a:bodyPr wrap="square" rtlCol="0">
            <a:spAutoFit/>
          </a:bodyPr>
          <a:lstStyle/>
          <a:p>
            <a:pPr algn="ctr"/>
            <a:r>
              <a:rPr lang="tr-TR" sz="2400" b="1" dirty="0" smtClean="0">
                <a:solidFill>
                  <a:srgbClr val="00A095"/>
                </a:solidFill>
                <a:latin typeface="Montserrat" pitchFamily="2" charset="-94"/>
              </a:rPr>
              <a:t>UYGUN YATIRIM ALANLARI VE DEVLET DESTEKLERİ</a:t>
            </a:r>
            <a:endParaRPr lang="tr-TR" sz="2400" b="1" dirty="0">
              <a:solidFill>
                <a:srgbClr val="00A095"/>
              </a:solidFill>
              <a:latin typeface="Montserrat" pitchFamily="2" charset="-94"/>
            </a:endParaRPr>
          </a:p>
        </p:txBody>
      </p:sp>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9506" y="2068823"/>
            <a:ext cx="3108176" cy="4078030"/>
          </a:xfrm>
          <a:prstGeom prst="rect">
            <a:avLst/>
          </a:prstGeom>
        </p:spPr>
      </p:pic>
      <p:pic>
        <p:nvPicPr>
          <p:cNvPr id="11" name="Resim 10"/>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69786" y="4401803"/>
            <a:ext cx="2686969" cy="2066249"/>
          </a:xfrm>
          <a:prstGeom prst="rect">
            <a:avLst/>
          </a:prstGeom>
        </p:spPr>
      </p:pic>
    </p:spTree>
    <p:extLst>
      <p:ext uri="{BB962C8B-B14F-4D97-AF65-F5344CB8AC3E}">
        <p14:creationId xmlns:p14="http://schemas.microsoft.com/office/powerpoint/2010/main" val="875478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a:solidFill>
                  <a:schemeClr val="bg1"/>
                </a:solidFill>
                <a:latin typeface="+mn-lt"/>
              </a:rPr>
              <a:t>ARTVİN </a:t>
            </a:r>
            <a:r>
              <a:rPr lang="tr-TR" sz="1800" b="1" dirty="0">
                <a:solidFill>
                  <a:schemeClr val="bg1"/>
                </a:solidFill>
                <a:latin typeface="+mn-lt"/>
              </a:rPr>
              <a:t>YATIRIM ORTAMI SUNUMU</a:t>
            </a:r>
          </a:p>
        </p:txBody>
      </p:sp>
      <p:sp>
        <p:nvSpPr>
          <p:cNvPr id="8" name="Metin kutusu 7"/>
          <p:cNvSpPr txBox="1"/>
          <p:nvPr/>
        </p:nvSpPr>
        <p:spPr>
          <a:xfrm>
            <a:off x="582144" y="1877297"/>
            <a:ext cx="4551789" cy="369332"/>
          </a:xfrm>
          <a:prstGeom prst="rect">
            <a:avLst/>
          </a:prstGeom>
          <a:noFill/>
        </p:spPr>
        <p:txBody>
          <a:bodyPr wrap="square" rtlCol="0">
            <a:spAutoFit/>
          </a:bodyPr>
          <a:lstStyle/>
          <a:p>
            <a:r>
              <a:rPr lang="tr-TR" b="1" dirty="0">
                <a:solidFill>
                  <a:srgbClr val="146298"/>
                </a:solidFill>
                <a:latin typeface="Montserrat" pitchFamily="2" charset="-94"/>
              </a:rPr>
              <a:t>MADENCİLİK</a:t>
            </a:r>
            <a:endParaRPr lang="tr-TR" b="1" dirty="0">
              <a:solidFill>
                <a:srgbClr val="146298"/>
              </a:solidFill>
              <a:latin typeface="Montserrat" pitchFamily="2" charset="-94"/>
            </a:endParaRPr>
          </a:p>
        </p:txBody>
      </p:sp>
      <p:sp>
        <p:nvSpPr>
          <p:cNvPr id="9" name="Metin kutusu 8">
            <a:extLst>
              <a:ext uri="{FF2B5EF4-FFF2-40B4-BE49-F238E27FC236}">
                <a16:creationId xmlns:a16="http://schemas.microsoft.com/office/drawing/2014/main" id="{A8ACBB1D-9D05-46FE-9D41-2E3DE269E60A}"/>
              </a:ext>
            </a:extLst>
          </p:cNvPr>
          <p:cNvSpPr txBox="1"/>
          <p:nvPr/>
        </p:nvSpPr>
        <p:spPr>
          <a:xfrm>
            <a:off x="636821" y="2422798"/>
            <a:ext cx="7040120" cy="1908215"/>
          </a:xfrm>
          <a:prstGeom prst="rect">
            <a:avLst/>
          </a:prstGeom>
          <a:noFill/>
        </p:spPr>
        <p:txBody>
          <a:bodyPr wrap="square" rtlCol="0">
            <a:spAutoFit/>
          </a:bodyPr>
          <a:lstStyle/>
          <a:p>
            <a:pPr marL="285750" indent="-285750">
              <a:buFont typeface="Wingdings" panose="05000000000000000000" pitchFamily="2" charset="2"/>
              <a:buChar char="Ø"/>
              <a:tabLst>
                <a:tab pos="2873375" algn="l"/>
              </a:tabLst>
            </a:pPr>
            <a:r>
              <a:rPr lang="tr-TR" sz="1500" b="1" dirty="0"/>
              <a:t>Metalik Madenler : </a:t>
            </a:r>
            <a:r>
              <a:rPr lang="tr-TR" sz="1500" dirty="0"/>
              <a:t>Gümüş, Altın, Bakır, Kurşun, Çinko</a:t>
            </a:r>
            <a:r>
              <a:rPr lang="tr-TR" sz="1500" dirty="0" smtClean="0"/>
              <a:t>, Mangan, Demir</a:t>
            </a:r>
          </a:p>
          <a:p>
            <a:pPr>
              <a:tabLst>
                <a:tab pos="2873375" algn="l"/>
              </a:tabLst>
            </a:pPr>
            <a:endParaRPr lang="tr-TR" sz="1500" dirty="0"/>
          </a:p>
          <a:p>
            <a:pPr marL="285750" indent="-285750">
              <a:buFont typeface="Wingdings" panose="05000000000000000000" pitchFamily="2" charset="2"/>
              <a:buChar char="Ø"/>
              <a:tabLst>
                <a:tab pos="2873375" algn="l"/>
              </a:tabLst>
            </a:pPr>
            <a:r>
              <a:rPr lang="tr-TR" sz="1500" b="1" dirty="0"/>
              <a:t>Endüstriyel Hammaddeler:  </a:t>
            </a:r>
            <a:r>
              <a:rPr lang="tr-TR" sz="1500" dirty="0"/>
              <a:t>Çimento, Grafit, Kil, Mermer, Tuğla, Kiremit</a:t>
            </a:r>
            <a:endParaRPr lang="tr-TR" sz="1500" dirty="0"/>
          </a:p>
          <a:p>
            <a:pPr>
              <a:tabLst>
                <a:tab pos="2873375" algn="l"/>
              </a:tabLst>
            </a:pPr>
            <a:endParaRPr lang="tr-TR" sz="1500" dirty="0"/>
          </a:p>
          <a:p>
            <a:pPr marL="285750" indent="-285750">
              <a:buFont typeface="Wingdings" panose="05000000000000000000" pitchFamily="2" charset="2"/>
              <a:buChar char="Ø"/>
              <a:tabLst>
                <a:tab pos="2873375" algn="l"/>
              </a:tabLst>
            </a:pPr>
            <a:r>
              <a:rPr lang="tr-TR" sz="1500" b="1" dirty="0" smtClean="0"/>
              <a:t>Jeotermal Alanlar: </a:t>
            </a:r>
            <a:r>
              <a:rPr lang="tr-TR" sz="1500" dirty="0" smtClean="0"/>
              <a:t>Balcı, Çoraklı</a:t>
            </a:r>
            <a:endParaRPr lang="tr-TR" sz="1500" dirty="0"/>
          </a:p>
          <a:p>
            <a:pPr>
              <a:tabLst>
                <a:tab pos="2873375" algn="l"/>
              </a:tabLst>
            </a:pPr>
            <a:endParaRPr lang="tr-TR" sz="1500" dirty="0"/>
          </a:p>
          <a:p>
            <a:pPr marL="285750" indent="-285750">
              <a:buFont typeface="Wingdings" panose="05000000000000000000" pitchFamily="2" charset="2"/>
              <a:buChar char="Ø"/>
              <a:tabLst>
                <a:tab pos="2873375" algn="l"/>
              </a:tabLst>
            </a:pPr>
            <a:r>
              <a:rPr lang="tr-TR" sz="1500" dirty="0"/>
              <a:t>Zengin maden suyu kaynakları.</a:t>
            </a:r>
          </a:p>
          <a:p>
            <a:pPr>
              <a:tabLst>
                <a:tab pos="2873375" algn="l"/>
              </a:tabLst>
            </a:pPr>
            <a:endParaRPr lang="tr-TR" sz="1300" dirty="0"/>
          </a:p>
        </p:txBody>
      </p:sp>
      <p:pic>
        <p:nvPicPr>
          <p:cNvPr id="10" name="Resim 9"/>
          <p:cNvPicPr>
            <a:picLocks noChangeAspect="1"/>
          </p:cNvPicPr>
          <p:nvPr/>
        </p:nvPicPr>
        <p:blipFill>
          <a:blip r:embed="rId3"/>
          <a:stretch>
            <a:fillRect/>
          </a:stretch>
        </p:blipFill>
        <p:spPr>
          <a:xfrm>
            <a:off x="7315200" y="2019719"/>
            <a:ext cx="3788230" cy="4628986"/>
          </a:xfrm>
          <a:prstGeom prst="rect">
            <a:avLst/>
          </a:prstGeom>
        </p:spPr>
      </p:pic>
      <p:pic>
        <p:nvPicPr>
          <p:cNvPr id="11" name="Resim 10"/>
          <p:cNvPicPr>
            <a:picLocks noChangeAspect="1"/>
          </p:cNvPicPr>
          <p:nvPr/>
        </p:nvPicPr>
        <p:blipFill>
          <a:blip r:embed="rId4"/>
          <a:stretch>
            <a:fillRect/>
          </a:stretch>
        </p:blipFill>
        <p:spPr>
          <a:xfrm>
            <a:off x="1028960" y="4384627"/>
            <a:ext cx="5562757" cy="2210464"/>
          </a:xfrm>
          <a:prstGeom prst="rect">
            <a:avLst/>
          </a:prstGeom>
        </p:spPr>
      </p:pic>
    </p:spTree>
    <p:extLst>
      <p:ext uri="{BB962C8B-B14F-4D97-AF65-F5344CB8AC3E}">
        <p14:creationId xmlns:p14="http://schemas.microsoft.com/office/powerpoint/2010/main" val="887040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Metin kutusu 6"/>
          <p:cNvSpPr txBox="1"/>
          <p:nvPr/>
        </p:nvSpPr>
        <p:spPr>
          <a:xfrm>
            <a:off x="2169577" y="2994417"/>
            <a:ext cx="7290429" cy="954107"/>
          </a:xfrm>
          <a:prstGeom prst="rect">
            <a:avLst/>
          </a:prstGeom>
          <a:noFill/>
        </p:spPr>
        <p:txBody>
          <a:bodyPr wrap="square" rtlCol="0">
            <a:spAutoFit/>
          </a:bodyPr>
          <a:lstStyle/>
          <a:p>
            <a:pPr algn="ctr"/>
            <a:r>
              <a:rPr lang="tr-TR" sz="2800" b="1" dirty="0" smtClean="0">
                <a:solidFill>
                  <a:schemeClr val="bg1"/>
                </a:solidFill>
                <a:latin typeface="Montserrat" pitchFamily="2" charset="-94"/>
              </a:rPr>
              <a:t>UYGUN YATIRIM ALANLARI VE DEVLET DESTEKLERİ</a:t>
            </a:r>
            <a:endParaRPr lang="tr-TR" sz="2800" b="1" dirty="0">
              <a:solidFill>
                <a:schemeClr val="bg1"/>
              </a:solidFill>
              <a:latin typeface="Montserrat" pitchFamily="2" charset="-94"/>
            </a:endParaRPr>
          </a:p>
        </p:txBody>
      </p:sp>
    </p:spTree>
    <p:extLst>
      <p:ext uri="{BB962C8B-B14F-4D97-AF65-F5344CB8AC3E}">
        <p14:creationId xmlns:p14="http://schemas.microsoft.com/office/powerpoint/2010/main" val="2659495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6" name="Metin kutusu 5"/>
          <p:cNvSpPr txBox="1"/>
          <p:nvPr/>
        </p:nvSpPr>
        <p:spPr>
          <a:xfrm>
            <a:off x="613103" y="1934876"/>
            <a:ext cx="8510799" cy="2585323"/>
          </a:xfrm>
          <a:prstGeom prst="rect">
            <a:avLst/>
          </a:prstGeom>
          <a:noFill/>
        </p:spPr>
        <p:txBody>
          <a:bodyPr wrap="square" rtlCol="0">
            <a:spAutoFit/>
          </a:bodyPr>
          <a:lstStyle/>
          <a:p>
            <a:r>
              <a:rPr lang="tr-TR" b="1" dirty="0" smtClean="0"/>
              <a:t>ORGANİZE SANAYİ </a:t>
            </a:r>
            <a:r>
              <a:rPr lang="tr-TR" b="1" dirty="0" smtClean="0"/>
              <a:t>SİTESİ-KÜÇÜK SANAYİ SİTESİ</a:t>
            </a:r>
            <a:endParaRPr lang="tr-TR" b="1" dirty="0" smtClean="0"/>
          </a:p>
          <a:p>
            <a:endParaRPr lang="tr-TR" b="1" dirty="0" smtClean="0"/>
          </a:p>
          <a:p>
            <a:r>
              <a:rPr lang="tr-TR" b="1" dirty="0" smtClean="0"/>
              <a:t>Kamulaştırma Aşamasında;</a:t>
            </a:r>
            <a:endParaRPr lang="tr-TR" b="1" dirty="0" smtClean="0"/>
          </a:p>
          <a:p>
            <a:endParaRPr lang="tr-TR" b="1" dirty="0"/>
          </a:p>
          <a:p>
            <a:r>
              <a:rPr lang="tr-TR" b="1" dirty="0" smtClean="0"/>
              <a:t>Artvin Arhavi OSB: </a:t>
            </a:r>
            <a:r>
              <a:rPr lang="tr-TR" dirty="0" smtClean="0"/>
              <a:t>Arhavi İlçesi’nde – </a:t>
            </a:r>
            <a:r>
              <a:rPr lang="tr-TR" dirty="0" smtClean="0"/>
              <a:t>390 dönüm</a:t>
            </a:r>
            <a:r>
              <a:rPr lang="tr-TR" dirty="0" smtClean="0"/>
              <a:t> </a:t>
            </a:r>
            <a:endParaRPr lang="tr-TR" dirty="0" smtClean="0"/>
          </a:p>
          <a:p>
            <a:endParaRPr lang="tr-TR" dirty="0"/>
          </a:p>
          <a:p>
            <a:r>
              <a:rPr lang="tr-TR" b="1" dirty="0" smtClean="0"/>
              <a:t>Kuruluş Aşamasında;</a:t>
            </a:r>
          </a:p>
          <a:p>
            <a:endParaRPr lang="tr-TR" b="1" dirty="0"/>
          </a:p>
          <a:p>
            <a:r>
              <a:rPr lang="tr-TR" b="1" dirty="0" err="1" smtClean="0"/>
              <a:t>Livane</a:t>
            </a:r>
            <a:r>
              <a:rPr lang="tr-TR" b="1" dirty="0" smtClean="0"/>
              <a:t> Küçük Sanayi Sitesi: </a:t>
            </a:r>
            <a:r>
              <a:rPr lang="tr-TR" dirty="0" smtClean="0"/>
              <a:t>Merkez İlçe Salkımlı </a:t>
            </a:r>
            <a:r>
              <a:rPr lang="tr-TR" dirty="0" err="1" smtClean="0"/>
              <a:t>Mevkisi</a:t>
            </a:r>
            <a:r>
              <a:rPr lang="tr-TR" dirty="0" smtClean="0"/>
              <a:t> – 18 dekar, 97 iş yeri </a:t>
            </a:r>
            <a:endParaRPr lang="tr-TR" dirty="0" smtClean="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622" y="1880791"/>
            <a:ext cx="3049878" cy="4318068"/>
          </a:xfrm>
          <a:prstGeom prst="rect">
            <a:avLst/>
          </a:prstGeom>
        </p:spPr>
      </p:pic>
      <p:pic>
        <p:nvPicPr>
          <p:cNvPr id="11" name="Resim 10"/>
          <p:cNvPicPr>
            <a:picLocks noChangeAspect="1"/>
          </p:cNvPicPr>
          <p:nvPr/>
        </p:nvPicPr>
        <p:blipFill>
          <a:blip r:embed="rId4"/>
          <a:stretch>
            <a:fillRect/>
          </a:stretch>
        </p:blipFill>
        <p:spPr>
          <a:xfrm>
            <a:off x="1982339" y="4883500"/>
            <a:ext cx="3895948" cy="1746562"/>
          </a:xfrm>
          <a:prstGeom prst="rect">
            <a:avLst/>
          </a:prstGeom>
        </p:spPr>
      </p:pic>
    </p:spTree>
    <p:extLst>
      <p:ext uri="{BB962C8B-B14F-4D97-AF65-F5344CB8AC3E}">
        <p14:creationId xmlns:p14="http://schemas.microsoft.com/office/powerpoint/2010/main" val="633252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8" name="Metin kutusu 7"/>
          <p:cNvSpPr txBox="1"/>
          <p:nvPr/>
        </p:nvSpPr>
        <p:spPr>
          <a:xfrm>
            <a:off x="582144" y="1877297"/>
            <a:ext cx="4551789" cy="369332"/>
          </a:xfrm>
          <a:prstGeom prst="rect">
            <a:avLst/>
          </a:prstGeom>
          <a:noFill/>
        </p:spPr>
        <p:txBody>
          <a:bodyPr wrap="square" rtlCol="0">
            <a:spAutoFit/>
          </a:bodyPr>
          <a:lstStyle/>
          <a:p>
            <a:r>
              <a:rPr lang="tr-TR" b="1" dirty="0" smtClean="0">
                <a:solidFill>
                  <a:srgbClr val="146298"/>
                </a:solidFill>
                <a:latin typeface="Montserrat" pitchFamily="2" charset="-94"/>
              </a:rPr>
              <a:t>YATIRIM FIRSATLARI</a:t>
            </a:r>
            <a:endParaRPr lang="tr-TR" b="1" dirty="0">
              <a:solidFill>
                <a:srgbClr val="146298"/>
              </a:solidFill>
              <a:latin typeface="Montserrat" pitchFamily="2" charset="-94"/>
            </a:endParaRPr>
          </a:p>
        </p:txBody>
      </p:sp>
      <p:sp>
        <p:nvSpPr>
          <p:cNvPr id="3" name="Dikdörtgen 2"/>
          <p:cNvSpPr/>
          <p:nvPr/>
        </p:nvSpPr>
        <p:spPr>
          <a:xfrm>
            <a:off x="706733" y="2652765"/>
            <a:ext cx="6196484" cy="4062651"/>
          </a:xfrm>
          <a:prstGeom prst="rect">
            <a:avLst/>
          </a:prstGeom>
        </p:spPr>
        <p:txBody>
          <a:bodyPr wrap="square">
            <a:spAutoFit/>
          </a:bodyPr>
          <a:lstStyle/>
          <a:p>
            <a:pPr marL="285750" lvl="0" indent="-285750" algn="just">
              <a:buFont typeface="Wingdings" panose="05000000000000000000" pitchFamily="2" charset="2"/>
              <a:buChar char="§"/>
            </a:pPr>
            <a:r>
              <a:rPr lang="tr-TR" sz="1600" dirty="0"/>
              <a:t>Ormancılık sektöründeki yüksek potansiyel ele alınarak; </a:t>
            </a:r>
            <a:r>
              <a:rPr lang="tr-TR" sz="1600" b="1" dirty="0"/>
              <a:t>Ahşap Ürünler İmalatı</a:t>
            </a:r>
            <a:r>
              <a:rPr lang="tr-TR" sz="1600" dirty="0"/>
              <a:t> ( Ahşap Oyuncak, Ev Dekorasyon, Mutfak Araç Gereçleri, Müzik Aleti vb. )</a:t>
            </a:r>
          </a:p>
          <a:p>
            <a:pPr marL="285750" lvl="0" indent="-285750" algn="just">
              <a:buFont typeface="Wingdings" panose="05000000000000000000" pitchFamily="2" charset="2"/>
              <a:buChar char="§"/>
            </a:pPr>
            <a:r>
              <a:rPr lang="tr-TR" sz="1600" b="1" dirty="0"/>
              <a:t>Tıbbi ve </a:t>
            </a:r>
            <a:r>
              <a:rPr lang="tr-TR" sz="1600" b="1" dirty="0" smtClean="0"/>
              <a:t>Aromatik Bitkiler İşleme </a:t>
            </a:r>
            <a:r>
              <a:rPr lang="tr-TR" sz="1600" b="1" dirty="0"/>
              <a:t>ve </a:t>
            </a:r>
            <a:r>
              <a:rPr lang="tr-TR" sz="1600" b="1" dirty="0" smtClean="0"/>
              <a:t>Paketleme Tesisi</a:t>
            </a:r>
            <a:r>
              <a:rPr lang="tr-TR" sz="1600" dirty="0" smtClean="0"/>
              <a:t> </a:t>
            </a:r>
            <a:r>
              <a:rPr lang="tr-TR" sz="1600" dirty="0"/>
              <a:t>(bitki çayları üretim ve paketleme, bitki yağları üretim tesisi, tıbbi ve aromatik bitki kurutma ve paketleme vb. )</a:t>
            </a:r>
          </a:p>
          <a:p>
            <a:pPr marL="285750" lvl="0" indent="-285750" algn="just">
              <a:buFont typeface="Wingdings" panose="05000000000000000000" pitchFamily="2" charset="2"/>
              <a:buChar char="§"/>
            </a:pPr>
            <a:r>
              <a:rPr lang="tr-TR" sz="1600" dirty="0"/>
              <a:t>Hediyelik Eşya Tasarım Çalışmasında Oluşturulan Koleksiyona uygun olacak şekilde </a:t>
            </a:r>
            <a:r>
              <a:rPr lang="tr-TR" sz="1600" b="1" dirty="0"/>
              <a:t>Hediyelik Eşya Üretim ve Tasarım Merkezi</a:t>
            </a:r>
          </a:p>
          <a:p>
            <a:pPr marL="285750" indent="-285750" algn="just">
              <a:buFont typeface="Wingdings" panose="05000000000000000000" pitchFamily="2" charset="2"/>
              <a:buChar char="§"/>
            </a:pPr>
            <a:r>
              <a:rPr lang="tr-TR" sz="1600" b="1" dirty="0"/>
              <a:t>Su Ürünleri </a:t>
            </a:r>
            <a:r>
              <a:rPr lang="tr-TR" sz="1600" b="1" dirty="0" smtClean="0"/>
              <a:t>Yetiştiriciliği</a:t>
            </a:r>
          </a:p>
          <a:p>
            <a:pPr marL="285750" indent="-285750" algn="just">
              <a:buFont typeface="Wingdings" panose="05000000000000000000" pitchFamily="2" charset="2"/>
              <a:buChar char="§"/>
            </a:pPr>
            <a:r>
              <a:rPr lang="tr-TR" sz="1600" b="1" dirty="0" smtClean="0"/>
              <a:t>Alternatif Turizm Yatırımları ( Kamp, Karavan, Yayla Konaklama vb. )</a:t>
            </a:r>
          </a:p>
          <a:p>
            <a:pPr marL="285750" indent="-285750" algn="just">
              <a:buFont typeface="Wingdings" panose="05000000000000000000" pitchFamily="2" charset="2"/>
              <a:buChar char="§"/>
            </a:pPr>
            <a:r>
              <a:rPr lang="tr-TR" sz="1600" b="1" dirty="0"/>
              <a:t>Baraj </a:t>
            </a:r>
            <a:r>
              <a:rPr lang="tr-TR" sz="1600" b="1" dirty="0" smtClean="0"/>
              <a:t>Turizmi</a:t>
            </a:r>
          </a:p>
          <a:p>
            <a:pPr marL="285750" indent="-285750" algn="just">
              <a:buFont typeface="Wingdings" panose="05000000000000000000" pitchFamily="2" charset="2"/>
              <a:buChar char="§"/>
            </a:pPr>
            <a:r>
              <a:rPr lang="tr-TR" sz="1600" b="1" dirty="0" smtClean="0"/>
              <a:t>Arı Ürünleri İmalatı</a:t>
            </a:r>
          </a:p>
          <a:p>
            <a:pPr marL="285750" indent="-285750" algn="just">
              <a:buFont typeface="Wingdings" panose="05000000000000000000" pitchFamily="2" charset="2"/>
              <a:buChar char="§"/>
            </a:pPr>
            <a:r>
              <a:rPr lang="tr-TR" sz="1600" b="1" dirty="0" smtClean="0"/>
              <a:t>Arı Yerleşkesi Yatırımı</a:t>
            </a:r>
          </a:p>
          <a:p>
            <a:pPr marL="285750" indent="-285750" algn="just">
              <a:buFont typeface="Wingdings" panose="05000000000000000000" pitchFamily="2" charset="2"/>
              <a:buChar char="§"/>
            </a:pPr>
            <a:r>
              <a:rPr lang="tr-TR" sz="1600" b="1" dirty="0" err="1" smtClean="0"/>
              <a:t>Apiterapi</a:t>
            </a:r>
            <a:r>
              <a:rPr lang="tr-TR" sz="1600" b="1" dirty="0" smtClean="0"/>
              <a:t> Sağlık Merkezi</a:t>
            </a:r>
          </a:p>
          <a:p>
            <a:pPr marL="285750" indent="-285750" algn="just">
              <a:buFont typeface="Wingdings" panose="05000000000000000000" pitchFamily="2" charset="2"/>
              <a:buChar char="§"/>
            </a:pPr>
            <a:r>
              <a:rPr lang="tr-TR" sz="1600" b="1" dirty="0" smtClean="0"/>
              <a:t>Kış Turizmi </a:t>
            </a:r>
          </a:p>
          <a:p>
            <a:pPr marL="285750" indent="-285750" algn="just">
              <a:buFont typeface="Wingdings" panose="05000000000000000000" pitchFamily="2" charset="2"/>
              <a:buChar char="§"/>
            </a:pPr>
            <a:endParaRPr lang="tr-TR" dirty="0"/>
          </a:p>
        </p:txBody>
      </p:sp>
      <p:pic>
        <p:nvPicPr>
          <p:cNvPr id="6" name="Resim 5"/>
          <p:cNvPicPr>
            <a:picLocks noChangeAspect="1"/>
          </p:cNvPicPr>
          <p:nvPr/>
        </p:nvPicPr>
        <p:blipFill>
          <a:blip r:embed="rId3"/>
          <a:stretch>
            <a:fillRect/>
          </a:stretch>
        </p:blipFill>
        <p:spPr>
          <a:xfrm>
            <a:off x="7305153" y="2049864"/>
            <a:ext cx="4029389" cy="4573999"/>
          </a:xfrm>
          <a:prstGeom prst="rect">
            <a:avLst/>
          </a:prstGeom>
        </p:spPr>
      </p:pic>
    </p:spTree>
    <p:extLst>
      <p:ext uri="{BB962C8B-B14F-4D97-AF65-F5344CB8AC3E}">
        <p14:creationId xmlns:p14="http://schemas.microsoft.com/office/powerpoint/2010/main" val="249327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4" name="Metin kutusu 3"/>
          <p:cNvSpPr txBox="1"/>
          <p:nvPr/>
        </p:nvSpPr>
        <p:spPr>
          <a:xfrm>
            <a:off x="527775" y="1759710"/>
            <a:ext cx="11794491" cy="400110"/>
          </a:xfrm>
          <a:prstGeom prst="rect">
            <a:avLst/>
          </a:prstGeom>
          <a:noFill/>
        </p:spPr>
        <p:txBody>
          <a:bodyPr wrap="square" rtlCol="0">
            <a:spAutoFit/>
          </a:bodyPr>
          <a:lstStyle/>
          <a:p>
            <a:r>
              <a:rPr lang="tr-TR" sz="2000" b="1" dirty="0" smtClean="0">
                <a:latin typeface="Montserrat" pitchFamily="2" charset="-94"/>
              </a:rPr>
              <a:t>Kümelenme Potansiyeli Olan Sektörler</a:t>
            </a:r>
            <a:endParaRPr lang="tr-TR" sz="1600" dirty="0" smtClean="0">
              <a:latin typeface="Montserrat" pitchFamily="2" charset="-94"/>
            </a:endParaRPr>
          </a:p>
        </p:txBody>
      </p:sp>
      <p:sp>
        <p:nvSpPr>
          <p:cNvPr id="5" name="Metin kutusu 4">
            <a:extLst>
              <a:ext uri="{FF2B5EF4-FFF2-40B4-BE49-F238E27FC236}">
                <a16:creationId xmlns:a16="http://schemas.microsoft.com/office/drawing/2014/main" id="{6C23C3BA-ADDA-4F11-A864-421D8F99A4BF}"/>
              </a:ext>
            </a:extLst>
          </p:cNvPr>
          <p:cNvSpPr txBox="1"/>
          <p:nvPr/>
        </p:nvSpPr>
        <p:spPr>
          <a:xfrm>
            <a:off x="544244" y="2250255"/>
            <a:ext cx="10549136" cy="830997"/>
          </a:xfrm>
          <a:prstGeom prst="rect">
            <a:avLst/>
          </a:prstGeom>
          <a:noFill/>
        </p:spPr>
        <p:txBody>
          <a:bodyPr wrap="square" rtlCol="0">
            <a:spAutoFit/>
          </a:bodyPr>
          <a:lstStyle/>
          <a:p>
            <a:pPr algn="just"/>
            <a:r>
              <a:rPr lang="tr-TR" sz="1600" dirty="0"/>
              <a:t>Kümelenme; aynı ya da benzer iş kolunda faaliyet gösteren, coğrafi olarak birbirine yakın, birbirleriyle işbirliği ve rekabet halinde olan üretici firmalar ve onları destekleyici firma ve kurumların bir araya geldiği çalışma modelidir</a:t>
            </a:r>
            <a:r>
              <a:rPr lang="tr-TR" sz="1600" dirty="0" smtClean="0"/>
              <a:t>. İlde kümelenme potansiyeli yüksek olan sektörler; </a:t>
            </a:r>
            <a:r>
              <a:rPr lang="tr-TR" sz="1600" b="1" dirty="0" smtClean="0"/>
              <a:t>Arıcılık ve Arı Ürünleri, Kerestecilik, Turizm ve Lojistik </a:t>
            </a:r>
            <a:r>
              <a:rPr lang="tr-TR" sz="1600" dirty="0" smtClean="0"/>
              <a:t>sektörleridir.</a:t>
            </a:r>
            <a:endParaRPr lang="tr-TR" sz="1600" dirty="0"/>
          </a:p>
        </p:txBody>
      </p:sp>
      <p:pic>
        <p:nvPicPr>
          <p:cNvPr id="7" name="Resim 6"/>
          <p:cNvPicPr>
            <a:picLocks noChangeAspect="1"/>
          </p:cNvPicPr>
          <p:nvPr/>
        </p:nvPicPr>
        <p:blipFill>
          <a:blip r:embed="rId3"/>
          <a:stretch>
            <a:fillRect/>
          </a:stretch>
        </p:blipFill>
        <p:spPr>
          <a:xfrm>
            <a:off x="2672862" y="3456633"/>
            <a:ext cx="5817996" cy="32682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5856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6" name="Metin kutusu 5"/>
          <p:cNvSpPr txBox="1"/>
          <p:nvPr/>
        </p:nvSpPr>
        <p:spPr>
          <a:xfrm>
            <a:off x="571949" y="1814957"/>
            <a:ext cx="11794491" cy="400110"/>
          </a:xfrm>
          <a:prstGeom prst="rect">
            <a:avLst/>
          </a:prstGeom>
          <a:noFill/>
        </p:spPr>
        <p:txBody>
          <a:bodyPr wrap="square" rtlCol="0">
            <a:spAutoFit/>
          </a:bodyPr>
          <a:lstStyle/>
          <a:p>
            <a:r>
              <a:rPr lang="tr-TR" sz="2000" b="1" dirty="0">
                <a:latin typeface="Montserrat" pitchFamily="2" charset="-94"/>
              </a:rPr>
              <a:t>4</a:t>
            </a:r>
            <a:r>
              <a:rPr lang="tr-TR" sz="2000" b="1" dirty="0" smtClean="0">
                <a:latin typeface="Montserrat" pitchFamily="2" charset="-94"/>
              </a:rPr>
              <a:t>. BÖLGE TEŞVİKLERİ</a:t>
            </a:r>
            <a:endParaRPr lang="tr-TR" sz="1600" dirty="0" smtClean="0">
              <a:latin typeface="Montserrat" pitchFamily="2" charset="-94"/>
            </a:endParaRPr>
          </a:p>
        </p:txBody>
      </p:sp>
      <p:graphicFrame>
        <p:nvGraphicFramePr>
          <p:cNvPr id="8" name="Tablo 7">
            <a:extLst>
              <a:ext uri="{FF2B5EF4-FFF2-40B4-BE49-F238E27FC236}">
                <a16:creationId xmlns:a16="http://schemas.microsoft.com/office/drawing/2014/main" id="{2288261D-E6F9-487A-B53F-AB59B50060D1}"/>
              </a:ext>
            </a:extLst>
          </p:cNvPr>
          <p:cNvGraphicFramePr>
            <a:graphicFrameLocks noGrp="1"/>
          </p:cNvGraphicFramePr>
          <p:nvPr>
            <p:extLst>
              <p:ext uri="{D42A27DB-BD31-4B8C-83A1-F6EECF244321}">
                <p14:modId xmlns:p14="http://schemas.microsoft.com/office/powerpoint/2010/main" val="1540452981"/>
              </p:ext>
            </p:extLst>
          </p:nvPr>
        </p:nvGraphicFramePr>
        <p:xfrm>
          <a:off x="1324906" y="2529397"/>
          <a:ext cx="9256008" cy="3531768"/>
        </p:xfrm>
        <a:graphic>
          <a:graphicData uri="http://schemas.openxmlformats.org/drawingml/2006/table">
            <a:tbl>
              <a:tblPr firstRow="1" bandRow="1">
                <a:tableStyleId>{5C22544A-7EE6-4342-B048-85BDC9FD1C3A}</a:tableStyleId>
              </a:tblPr>
              <a:tblGrid>
                <a:gridCol w="4628004">
                  <a:extLst>
                    <a:ext uri="{9D8B030D-6E8A-4147-A177-3AD203B41FA5}">
                      <a16:colId xmlns:a16="http://schemas.microsoft.com/office/drawing/2014/main" val="20000"/>
                    </a:ext>
                  </a:extLst>
                </a:gridCol>
                <a:gridCol w="4628004">
                  <a:extLst>
                    <a:ext uri="{9D8B030D-6E8A-4147-A177-3AD203B41FA5}">
                      <a16:colId xmlns:a16="http://schemas.microsoft.com/office/drawing/2014/main" val="20001"/>
                    </a:ext>
                  </a:extLst>
                </a:gridCol>
              </a:tblGrid>
              <a:tr h="396755">
                <a:tc>
                  <a:txBody>
                    <a:bodyPr/>
                    <a:lstStyle/>
                    <a:p>
                      <a:pPr algn="ctr">
                        <a:lnSpc>
                          <a:spcPct val="115000"/>
                        </a:lnSpc>
                        <a:spcAft>
                          <a:spcPts val="1000"/>
                        </a:spcAft>
                        <a:tabLst>
                          <a:tab pos="857250" algn="l"/>
                        </a:tabLst>
                      </a:pPr>
                      <a:r>
                        <a:rPr lang="tr-TR" sz="1200" dirty="0" smtClean="0">
                          <a:effectLst/>
                          <a:latin typeface="Montserrat" pitchFamily="2" charset="-94"/>
                        </a:rPr>
                        <a:t>Teşvik</a:t>
                      </a:r>
                      <a:r>
                        <a:rPr lang="tr-TR" sz="1200" baseline="0" dirty="0" smtClean="0">
                          <a:effectLst/>
                          <a:latin typeface="Montserrat" pitchFamily="2" charset="-94"/>
                        </a:rPr>
                        <a:t> Unsurları</a:t>
                      </a:r>
                      <a:endParaRPr lang="tr-TR" sz="1200" b="1" dirty="0">
                        <a:effectLst/>
                        <a:latin typeface="Montserrat" pitchFamily="2" charset="-94"/>
                        <a:ea typeface="Calibri"/>
                        <a:cs typeface="Times New Roman"/>
                      </a:endParaRPr>
                    </a:p>
                  </a:txBody>
                  <a:tcPr marL="57749" marR="57749" marT="0" marB="0" anchor="ctr"/>
                </a:tc>
                <a:tc>
                  <a:txBody>
                    <a:bodyPr/>
                    <a:lstStyle/>
                    <a:p>
                      <a:pPr algn="ctr">
                        <a:lnSpc>
                          <a:spcPct val="115000"/>
                        </a:lnSpc>
                        <a:spcAft>
                          <a:spcPts val="1000"/>
                        </a:spcAft>
                        <a:tabLst>
                          <a:tab pos="857250" algn="l"/>
                        </a:tabLst>
                      </a:pPr>
                      <a:r>
                        <a:rPr lang="tr-TR" sz="1200" b="1" dirty="0" smtClean="0">
                          <a:effectLst/>
                          <a:latin typeface="Montserrat" pitchFamily="2" charset="-94"/>
                          <a:ea typeface="Calibri"/>
                          <a:cs typeface="Times New Roman"/>
                        </a:rPr>
                        <a:t>Oranları</a:t>
                      </a:r>
                      <a:endParaRPr lang="tr-TR" sz="1200" b="1" dirty="0">
                        <a:effectLst/>
                        <a:latin typeface="Montserrat" pitchFamily="2" charset="-94"/>
                        <a:ea typeface="Calibri"/>
                        <a:cs typeface="Times New Roman"/>
                      </a:endParaRPr>
                    </a:p>
                  </a:txBody>
                  <a:tcPr marL="57749" marR="57749" marT="0" marB="0" anchor="ctr"/>
                </a:tc>
                <a:extLst>
                  <a:ext uri="{0D108BD9-81ED-4DB2-BD59-A6C34878D82A}">
                    <a16:rowId xmlns:a16="http://schemas.microsoft.com/office/drawing/2014/main" val="10000"/>
                  </a:ext>
                </a:extLst>
              </a:tr>
              <a:tr h="396755">
                <a:tc>
                  <a:txBody>
                    <a:bodyPr/>
                    <a:lstStyle/>
                    <a:p>
                      <a:pPr algn="ctr">
                        <a:lnSpc>
                          <a:spcPct val="115000"/>
                        </a:lnSpc>
                        <a:spcAft>
                          <a:spcPts val="1000"/>
                        </a:spcAft>
                        <a:tabLst>
                          <a:tab pos="857250" algn="l"/>
                        </a:tabLst>
                      </a:pPr>
                      <a:r>
                        <a:rPr lang="tr-TR" sz="1200" dirty="0">
                          <a:effectLst/>
                          <a:latin typeface="Montserrat" pitchFamily="2" charset="-94"/>
                        </a:rPr>
                        <a:t>KDV İstisnası</a:t>
                      </a:r>
                      <a:endParaRPr lang="tr-TR" sz="1200" b="1" dirty="0">
                        <a:solidFill>
                          <a:schemeClr val="tx1"/>
                        </a:solidFill>
                        <a:effectLst/>
                        <a:latin typeface="Montserrat" pitchFamily="2" charset="-94"/>
                        <a:ea typeface="Calibri"/>
                        <a:cs typeface="Times New Roman"/>
                      </a:endParaRPr>
                    </a:p>
                  </a:txBody>
                  <a:tcPr marL="57749" marR="57749" marT="0" marB="0" anchor="ctr"/>
                </a:tc>
                <a:tc>
                  <a:txBody>
                    <a:bodyPr/>
                    <a:lstStyle/>
                    <a:p>
                      <a:pPr algn="ctr">
                        <a:lnSpc>
                          <a:spcPct val="100000"/>
                        </a:lnSpc>
                        <a:spcAft>
                          <a:spcPts val="0"/>
                        </a:spcAft>
                      </a:pPr>
                      <a:r>
                        <a:rPr lang="en-US" sz="1200" kern="1200" dirty="0">
                          <a:effectLst/>
                          <a:latin typeface="Montserrat" pitchFamily="2" charset="-94"/>
                          <a:sym typeface="Wingdings 2"/>
                        </a:rPr>
                        <a:t></a:t>
                      </a:r>
                      <a:endParaRPr lang="tr-TR" sz="1200" b="1" dirty="0">
                        <a:effectLst/>
                        <a:latin typeface="Montserrat" pitchFamily="2" charset="-94"/>
                        <a:ea typeface="Times New Roman"/>
                      </a:endParaRPr>
                    </a:p>
                  </a:txBody>
                  <a:tcPr marL="57749" marR="57749" marT="0" marB="0" anchor="ctr"/>
                </a:tc>
                <a:extLst>
                  <a:ext uri="{0D108BD9-81ED-4DB2-BD59-A6C34878D82A}">
                    <a16:rowId xmlns:a16="http://schemas.microsoft.com/office/drawing/2014/main" val="10001"/>
                  </a:ext>
                </a:extLst>
              </a:tr>
              <a:tr h="396755">
                <a:tc>
                  <a:txBody>
                    <a:bodyPr/>
                    <a:lstStyle/>
                    <a:p>
                      <a:pPr algn="ctr">
                        <a:lnSpc>
                          <a:spcPct val="115000"/>
                        </a:lnSpc>
                        <a:spcAft>
                          <a:spcPts val="1000"/>
                        </a:spcAft>
                        <a:tabLst>
                          <a:tab pos="857250" algn="l"/>
                        </a:tabLst>
                      </a:pPr>
                      <a:r>
                        <a:rPr lang="tr-TR" sz="1200" dirty="0">
                          <a:effectLst/>
                          <a:latin typeface="Montserrat" pitchFamily="2" charset="-94"/>
                        </a:rPr>
                        <a:t>Gümrük Vergisi Muafiyeti</a:t>
                      </a:r>
                      <a:endParaRPr lang="tr-TR" sz="1200" b="1" dirty="0">
                        <a:solidFill>
                          <a:schemeClr val="tx1"/>
                        </a:solidFill>
                        <a:effectLst/>
                        <a:latin typeface="Montserrat" pitchFamily="2" charset="-94"/>
                        <a:ea typeface="Calibri"/>
                        <a:cs typeface="Times New Roman"/>
                      </a:endParaRPr>
                    </a:p>
                  </a:txBody>
                  <a:tcPr marL="57749" marR="57749" marT="0" marB="0" anchor="ctr"/>
                </a:tc>
                <a:tc>
                  <a:txBody>
                    <a:bodyPr/>
                    <a:lstStyle/>
                    <a:p>
                      <a:pPr algn="ctr">
                        <a:lnSpc>
                          <a:spcPct val="100000"/>
                        </a:lnSpc>
                        <a:spcAft>
                          <a:spcPts val="0"/>
                        </a:spcAft>
                      </a:pPr>
                      <a:r>
                        <a:rPr lang="en-US" sz="1200" kern="1200" dirty="0">
                          <a:effectLst/>
                          <a:latin typeface="Montserrat" pitchFamily="2" charset="-94"/>
                          <a:sym typeface="Wingdings 2"/>
                        </a:rPr>
                        <a:t></a:t>
                      </a:r>
                      <a:endParaRPr lang="tr-TR" sz="1200" b="1" dirty="0">
                        <a:effectLst/>
                        <a:latin typeface="Montserrat" pitchFamily="2" charset="-94"/>
                        <a:ea typeface="Times New Roman"/>
                      </a:endParaRPr>
                    </a:p>
                  </a:txBody>
                  <a:tcPr marL="57749" marR="57749" marT="0" marB="0" anchor="ctr"/>
                </a:tc>
                <a:extLst>
                  <a:ext uri="{0D108BD9-81ED-4DB2-BD59-A6C34878D82A}">
                    <a16:rowId xmlns:a16="http://schemas.microsoft.com/office/drawing/2014/main" val="10002"/>
                  </a:ext>
                </a:extLst>
              </a:tr>
              <a:tr h="396755">
                <a:tc>
                  <a:txBody>
                    <a:bodyPr/>
                    <a:lstStyle/>
                    <a:p>
                      <a:pPr algn="ctr">
                        <a:lnSpc>
                          <a:spcPct val="115000"/>
                        </a:lnSpc>
                        <a:spcAft>
                          <a:spcPts val="1000"/>
                        </a:spcAft>
                        <a:tabLst>
                          <a:tab pos="857250" algn="l"/>
                        </a:tabLst>
                      </a:pPr>
                      <a:r>
                        <a:rPr lang="tr-TR" sz="1200" dirty="0">
                          <a:effectLst/>
                          <a:latin typeface="Montserrat" pitchFamily="2" charset="-94"/>
                        </a:rPr>
                        <a:t>Vergi İndirimi</a:t>
                      </a:r>
                      <a:endParaRPr lang="tr-TR" sz="1200" b="1" dirty="0">
                        <a:solidFill>
                          <a:schemeClr val="tx1"/>
                        </a:solidFill>
                        <a:effectLst/>
                        <a:latin typeface="Montserrat" pitchFamily="2" charset="-94"/>
                        <a:ea typeface="Calibri"/>
                        <a:cs typeface="Times New Roman"/>
                      </a:endParaRPr>
                    </a:p>
                  </a:txBody>
                  <a:tcPr marL="57749" marR="57749" marT="0" marB="0" anchor="ctr"/>
                </a:tc>
                <a:tc>
                  <a:txBody>
                    <a:bodyPr/>
                    <a:lstStyle/>
                    <a:p>
                      <a:pPr algn="ctr">
                        <a:lnSpc>
                          <a:spcPct val="100000"/>
                        </a:lnSpc>
                        <a:spcAft>
                          <a:spcPts val="0"/>
                        </a:spcAft>
                        <a:tabLst>
                          <a:tab pos="857250" algn="l"/>
                        </a:tabLst>
                      </a:pPr>
                      <a:r>
                        <a:rPr lang="tr-TR" sz="1200" dirty="0" smtClean="0">
                          <a:effectLst/>
                          <a:latin typeface="Montserrat" pitchFamily="2" charset="-94"/>
                        </a:rPr>
                        <a:t>İndirim</a:t>
                      </a:r>
                      <a:r>
                        <a:rPr lang="tr-TR" sz="1200" baseline="0" dirty="0" smtClean="0">
                          <a:effectLst/>
                          <a:latin typeface="Montserrat" pitchFamily="2" charset="-94"/>
                        </a:rPr>
                        <a:t> Oranı </a:t>
                      </a:r>
                      <a:r>
                        <a:rPr lang="tr-TR" sz="1200" dirty="0" smtClean="0">
                          <a:effectLst/>
                          <a:latin typeface="Montserrat" pitchFamily="2" charset="-94"/>
                        </a:rPr>
                        <a:t>%70,</a:t>
                      </a:r>
                      <a:r>
                        <a:rPr lang="tr-TR" sz="1200" baseline="0" dirty="0" smtClean="0">
                          <a:effectLst/>
                          <a:latin typeface="Montserrat" pitchFamily="2" charset="-94"/>
                        </a:rPr>
                        <a:t> </a:t>
                      </a:r>
                      <a:r>
                        <a:rPr lang="tr-TR" sz="1200" dirty="0" smtClean="0">
                          <a:effectLst/>
                          <a:latin typeface="Montserrat" pitchFamily="2" charset="-94"/>
                        </a:rPr>
                        <a:t>Yatırıma</a:t>
                      </a:r>
                      <a:r>
                        <a:rPr lang="tr-TR" sz="1200" baseline="0" dirty="0" smtClean="0">
                          <a:effectLst/>
                          <a:latin typeface="Montserrat" pitchFamily="2" charset="-94"/>
                        </a:rPr>
                        <a:t> Katkı Oranı</a:t>
                      </a:r>
                      <a:r>
                        <a:rPr lang="tr-TR" sz="1200" dirty="0" smtClean="0">
                          <a:effectLst/>
                          <a:latin typeface="Montserrat" pitchFamily="2" charset="-94"/>
                        </a:rPr>
                        <a:t> </a:t>
                      </a:r>
                      <a:r>
                        <a:rPr lang="tr-TR" sz="1200" dirty="0">
                          <a:effectLst/>
                          <a:latin typeface="Montserrat" pitchFamily="2" charset="-94"/>
                        </a:rPr>
                        <a:t>% </a:t>
                      </a:r>
                      <a:r>
                        <a:rPr lang="tr-TR" sz="1200" dirty="0" smtClean="0">
                          <a:effectLst/>
                          <a:latin typeface="Montserrat" pitchFamily="2" charset="-94"/>
                        </a:rPr>
                        <a:t>30’u</a:t>
                      </a:r>
                      <a:endParaRPr lang="tr-TR" sz="1200" b="1" dirty="0">
                        <a:effectLst/>
                        <a:latin typeface="Montserrat" pitchFamily="2" charset="-94"/>
                        <a:ea typeface="Calibri"/>
                        <a:cs typeface="Times New Roman"/>
                      </a:endParaRPr>
                    </a:p>
                  </a:txBody>
                  <a:tcPr marL="57749" marR="57749" marT="0" marB="0" anchor="ctr"/>
                </a:tc>
                <a:extLst>
                  <a:ext uri="{0D108BD9-81ED-4DB2-BD59-A6C34878D82A}">
                    <a16:rowId xmlns:a16="http://schemas.microsoft.com/office/drawing/2014/main" val="10003"/>
                  </a:ext>
                </a:extLst>
              </a:tr>
              <a:tr h="398923">
                <a:tc>
                  <a:txBody>
                    <a:bodyPr/>
                    <a:lstStyle/>
                    <a:p>
                      <a:pPr algn="ctr">
                        <a:lnSpc>
                          <a:spcPct val="100000"/>
                        </a:lnSpc>
                        <a:spcAft>
                          <a:spcPts val="0"/>
                        </a:spcAft>
                        <a:tabLst>
                          <a:tab pos="857250" algn="l"/>
                        </a:tabLst>
                      </a:pPr>
                      <a:r>
                        <a:rPr lang="tr-TR" sz="1200" dirty="0">
                          <a:effectLst/>
                          <a:latin typeface="Montserrat" pitchFamily="2" charset="-94"/>
                        </a:rPr>
                        <a:t>Sigorta Primi Desteği</a:t>
                      </a:r>
                    </a:p>
                    <a:p>
                      <a:pPr algn="ctr">
                        <a:lnSpc>
                          <a:spcPct val="100000"/>
                        </a:lnSpc>
                        <a:spcAft>
                          <a:spcPts val="0"/>
                        </a:spcAft>
                        <a:tabLst>
                          <a:tab pos="857250" algn="l"/>
                        </a:tabLst>
                      </a:pPr>
                      <a:r>
                        <a:rPr lang="tr-TR" sz="1200" dirty="0">
                          <a:effectLst/>
                          <a:latin typeface="Montserrat" pitchFamily="2" charset="-94"/>
                        </a:rPr>
                        <a:t>( İşveren Hissesi )</a:t>
                      </a:r>
                      <a:endParaRPr lang="tr-TR" sz="1200" b="1" dirty="0">
                        <a:solidFill>
                          <a:schemeClr val="tx1"/>
                        </a:solidFill>
                        <a:effectLst/>
                        <a:latin typeface="Montserrat" pitchFamily="2" charset="-94"/>
                        <a:ea typeface="Calibri"/>
                        <a:cs typeface="Times New Roman"/>
                      </a:endParaRPr>
                    </a:p>
                  </a:txBody>
                  <a:tcPr marL="57749" marR="57749" marT="0" marB="0" anchor="ctr"/>
                </a:tc>
                <a:tc>
                  <a:txBody>
                    <a:bodyPr/>
                    <a:lstStyle/>
                    <a:p>
                      <a:pPr algn="ctr">
                        <a:lnSpc>
                          <a:spcPct val="100000"/>
                        </a:lnSpc>
                        <a:spcAft>
                          <a:spcPts val="0"/>
                        </a:spcAft>
                        <a:tabLst>
                          <a:tab pos="857250" algn="l"/>
                        </a:tabLst>
                      </a:pPr>
                      <a:r>
                        <a:rPr lang="tr-TR" sz="1200" dirty="0" smtClean="0">
                          <a:effectLst/>
                          <a:latin typeface="Montserrat" pitchFamily="2" charset="-94"/>
                        </a:rPr>
                        <a:t>6 </a:t>
                      </a:r>
                      <a:r>
                        <a:rPr lang="tr-TR" sz="1200" dirty="0">
                          <a:effectLst/>
                          <a:latin typeface="Montserrat" pitchFamily="2" charset="-94"/>
                        </a:rPr>
                        <a:t>Yıl</a:t>
                      </a:r>
                      <a:endParaRPr lang="tr-TR" sz="1200" b="1" dirty="0">
                        <a:effectLst/>
                        <a:latin typeface="Montserrat" pitchFamily="2" charset="-94"/>
                        <a:ea typeface="Calibri"/>
                        <a:cs typeface="Times New Roman"/>
                      </a:endParaRPr>
                    </a:p>
                  </a:txBody>
                  <a:tcPr marL="57749" marR="57749" marT="0" marB="0" anchor="ctr"/>
                </a:tc>
                <a:extLst>
                  <a:ext uri="{0D108BD9-81ED-4DB2-BD59-A6C34878D82A}">
                    <a16:rowId xmlns:a16="http://schemas.microsoft.com/office/drawing/2014/main" val="10004"/>
                  </a:ext>
                </a:extLst>
              </a:tr>
              <a:tr h="398923">
                <a:tc>
                  <a:txBody>
                    <a:bodyPr/>
                    <a:lstStyle/>
                    <a:p>
                      <a:pPr algn="ctr">
                        <a:lnSpc>
                          <a:spcPct val="115000"/>
                        </a:lnSpc>
                        <a:spcAft>
                          <a:spcPts val="1000"/>
                        </a:spcAft>
                        <a:tabLst>
                          <a:tab pos="857250" algn="l"/>
                        </a:tabLst>
                      </a:pPr>
                      <a:r>
                        <a:rPr lang="tr-TR" sz="1200" dirty="0">
                          <a:effectLst/>
                          <a:latin typeface="Montserrat" pitchFamily="2" charset="-94"/>
                        </a:rPr>
                        <a:t>Faiz veya Kâr Payı Desteği</a:t>
                      </a:r>
                      <a:endParaRPr lang="tr-TR" sz="1200" b="1" dirty="0">
                        <a:solidFill>
                          <a:schemeClr val="tx1"/>
                        </a:solidFill>
                        <a:effectLst/>
                        <a:latin typeface="Montserrat" pitchFamily="2" charset="-94"/>
                        <a:ea typeface="Calibri"/>
                        <a:cs typeface="Times New Roman"/>
                      </a:endParaRPr>
                    </a:p>
                  </a:txBody>
                  <a:tcPr marL="57749" marR="57749" marT="0" marB="0" anchor="ctr"/>
                </a:tc>
                <a:tc>
                  <a:txBody>
                    <a:bodyPr/>
                    <a:lstStyle/>
                    <a:p>
                      <a:pPr algn="ctr">
                        <a:lnSpc>
                          <a:spcPct val="100000"/>
                        </a:lnSpc>
                        <a:spcAft>
                          <a:spcPts val="0"/>
                        </a:spcAft>
                        <a:tabLst>
                          <a:tab pos="857250" algn="l"/>
                        </a:tabLst>
                      </a:pPr>
                      <a:r>
                        <a:rPr lang="tr-TR" sz="1200" dirty="0">
                          <a:effectLst/>
                          <a:latin typeface="Montserrat" pitchFamily="2" charset="-94"/>
                        </a:rPr>
                        <a:t>İç Kredi’de </a:t>
                      </a:r>
                      <a:r>
                        <a:rPr lang="tr-TR" sz="1200" dirty="0" smtClean="0">
                          <a:effectLst/>
                          <a:latin typeface="Montserrat" pitchFamily="2" charset="-94"/>
                        </a:rPr>
                        <a:t>4 </a:t>
                      </a:r>
                      <a:r>
                        <a:rPr lang="tr-TR" sz="1200" dirty="0">
                          <a:effectLst/>
                          <a:latin typeface="Montserrat" pitchFamily="2" charset="-94"/>
                        </a:rPr>
                        <a:t>Puan</a:t>
                      </a:r>
                    </a:p>
                    <a:p>
                      <a:pPr algn="ctr">
                        <a:lnSpc>
                          <a:spcPct val="100000"/>
                        </a:lnSpc>
                        <a:spcAft>
                          <a:spcPts val="0"/>
                        </a:spcAft>
                        <a:tabLst>
                          <a:tab pos="857250" algn="l"/>
                        </a:tabLst>
                      </a:pPr>
                      <a:r>
                        <a:rPr lang="tr-TR" sz="1200" dirty="0">
                          <a:effectLst/>
                          <a:latin typeface="Montserrat" pitchFamily="2" charset="-94"/>
                        </a:rPr>
                        <a:t>Dövize Endeksli Kredide </a:t>
                      </a:r>
                      <a:r>
                        <a:rPr lang="tr-TR" sz="1200" dirty="0" smtClean="0">
                          <a:effectLst/>
                          <a:latin typeface="Montserrat" pitchFamily="2" charset="-94"/>
                        </a:rPr>
                        <a:t>1 </a:t>
                      </a:r>
                      <a:r>
                        <a:rPr lang="tr-TR" sz="1200" dirty="0">
                          <a:effectLst/>
                          <a:latin typeface="Montserrat" pitchFamily="2" charset="-94"/>
                        </a:rPr>
                        <a:t>Puan</a:t>
                      </a:r>
                      <a:endParaRPr lang="tr-TR" sz="1200" b="1" dirty="0">
                        <a:effectLst/>
                        <a:latin typeface="Montserrat" pitchFamily="2" charset="-94"/>
                        <a:ea typeface="Calibri"/>
                        <a:cs typeface="Times New Roman"/>
                      </a:endParaRPr>
                    </a:p>
                  </a:txBody>
                  <a:tcPr marL="57749" marR="57749" marT="0" marB="0" anchor="ctr"/>
                </a:tc>
                <a:extLst>
                  <a:ext uri="{0D108BD9-81ED-4DB2-BD59-A6C34878D82A}">
                    <a16:rowId xmlns:a16="http://schemas.microsoft.com/office/drawing/2014/main" val="10005"/>
                  </a:ext>
                </a:extLst>
              </a:tr>
              <a:tr h="1146902">
                <a:tc>
                  <a:txBody>
                    <a:bodyPr/>
                    <a:lstStyle/>
                    <a:p>
                      <a:pPr algn="ctr">
                        <a:lnSpc>
                          <a:spcPct val="115000"/>
                        </a:lnSpc>
                        <a:spcAft>
                          <a:spcPts val="600"/>
                        </a:spcAft>
                        <a:tabLst>
                          <a:tab pos="857250" algn="l"/>
                        </a:tabLst>
                      </a:pPr>
                      <a:r>
                        <a:rPr lang="tr-TR" sz="1200" dirty="0">
                          <a:effectLst/>
                          <a:latin typeface="Montserrat" pitchFamily="2" charset="-94"/>
                        </a:rPr>
                        <a:t>Yatırım Yeri Tahsisi</a:t>
                      </a:r>
                      <a:endParaRPr lang="tr-TR" sz="1200" b="1" dirty="0">
                        <a:solidFill>
                          <a:schemeClr val="tx1"/>
                        </a:solidFill>
                        <a:effectLst/>
                        <a:latin typeface="Montserrat" pitchFamily="2" charset="-94"/>
                        <a:ea typeface="Calibri"/>
                        <a:cs typeface="Times New Roman"/>
                      </a:endParaRPr>
                    </a:p>
                  </a:txBody>
                  <a:tcPr marL="57749" marR="57749" marT="0" marB="0" anchor="ctr"/>
                </a:tc>
                <a:tc>
                  <a:txBody>
                    <a:bodyPr/>
                    <a:lstStyle/>
                    <a:p>
                      <a:pPr algn="ctr">
                        <a:lnSpc>
                          <a:spcPct val="115000"/>
                        </a:lnSpc>
                        <a:spcAft>
                          <a:spcPts val="600"/>
                        </a:spcAft>
                        <a:tabLst>
                          <a:tab pos="857250" algn="l"/>
                        </a:tabLst>
                      </a:pPr>
                      <a:r>
                        <a:rPr lang="en-US" sz="1200" dirty="0">
                          <a:effectLst/>
                          <a:latin typeface="Montserrat" pitchFamily="2" charset="-94"/>
                        </a:rPr>
                        <a:t>Yatırım Teşvik Belgesi düzenlenmiş stratejik yatırımlar,</a:t>
                      </a:r>
                      <a:r>
                        <a:rPr lang="tr-TR" sz="1200" dirty="0">
                          <a:effectLst/>
                          <a:latin typeface="Montserrat" pitchFamily="2" charset="-94"/>
                        </a:rPr>
                        <a:t> </a:t>
                      </a:r>
                      <a:r>
                        <a:rPr lang="en-US" sz="1200" dirty="0">
                          <a:effectLst/>
                          <a:latin typeface="Montserrat" pitchFamily="2" charset="-94"/>
                        </a:rPr>
                        <a:t>bölgesel ve öncelikli yatırımlar </a:t>
                      </a:r>
                      <a:r>
                        <a:rPr lang="en-US" sz="1200" dirty="0" err="1">
                          <a:effectLst/>
                          <a:latin typeface="Montserrat" pitchFamily="2" charset="-94"/>
                        </a:rPr>
                        <a:t>için</a:t>
                      </a:r>
                      <a:r>
                        <a:rPr lang="tr-TR" sz="1200" dirty="0">
                          <a:effectLst/>
                          <a:latin typeface="Montserrat" pitchFamily="2" charset="-94"/>
                        </a:rPr>
                        <a:t> </a:t>
                      </a:r>
                      <a:r>
                        <a:rPr lang="en-US" sz="1200" dirty="0" err="1" smtClean="0">
                          <a:effectLst/>
                          <a:latin typeface="Montserrat" pitchFamily="2" charset="-94"/>
                        </a:rPr>
                        <a:t>Çevre</a:t>
                      </a:r>
                      <a:r>
                        <a:rPr lang="tr-TR" sz="1200" dirty="0" smtClean="0">
                          <a:effectLst/>
                          <a:latin typeface="Montserrat" pitchFamily="2" charset="-94"/>
                        </a:rPr>
                        <a:t>,</a:t>
                      </a:r>
                      <a:r>
                        <a:rPr lang="tr-TR" sz="1200" baseline="0" dirty="0" smtClean="0">
                          <a:effectLst/>
                          <a:latin typeface="Montserrat" pitchFamily="2" charset="-94"/>
                        </a:rPr>
                        <a:t> </a:t>
                      </a:r>
                      <a:r>
                        <a:rPr lang="en-US" sz="1200" dirty="0" err="1" smtClean="0">
                          <a:effectLst/>
                          <a:latin typeface="Montserrat" pitchFamily="2" charset="-94"/>
                        </a:rPr>
                        <a:t>Şehircilik</a:t>
                      </a:r>
                      <a:r>
                        <a:rPr lang="tr-TR" sz="1200" dirty="0" smtClean="0">
                          <a:effectLst/>
                          <a:latin typeface="Montserrat" pitchFamily="2" charset="-94"/>
                        </a:rPr>
                        <a:t> ve İklim Değişikliği </a:t>
                      </a:r>
                      <a:r>
                        <a:rPr lang="en-US" sz="1200" dirty="0" smtClean="0">
                          <a:effectLst/>
                          <a:latin typeface="Montserrat" pitchFamily="2" charset="-94"/>
                        </a:rPr>
                        <a:t>Bakanlığı</a:t>
                      </a:r>
                      <a:r>
                        <a:rPr lang="tr-TR" sz="1200" dirty="0" smtClean="0">
                          <a:effectLst/>
                          <a:latin typeface="Montserrat" pitchFamily="2" charset="-94"/>
                        </a:rPr>
                        <a:t>’</a:t>
                      </a:r>
                      <a:r>
                        <a:rPr lang="en-US" sz="1200" dirty="0" smtClean="0">
                          <a:effectLst/>
                          <a:latin typeface="Montserrat" pitchFamily="2" charset="-94"/>
                        </a:rPr>
                        <a:t>nca </a:t>
                      </a:r>
                      <a:r>
                        <a:rPr lang="en-US" sz="1200" dirty="0">
                          <a:effectLst/>
                          <a:latin typeface="Montserrat" pitchFamily="2" charset="-94"/>
                        </a:rPr>
                        <a:t>(Milli Emlak Genel Müdürlüğü) belirlenen usul</a:t>
                      </a:r>
                      <a:r>
                        <a:rPr lang="tr-TR" sz="1200" dirty="0">
                          <a:effectLst/>
                          <a:latin typeface="Montserrat" pitchFamily="2" charset="-94"/>
                        </a:rPr>
                        <a:t> </a:t>
                      </a:r>
                      <a:r>
                        <a:rPr lang="en-US" sz="1200" dirty="0">
                          <a:effectLst/>
                          <a:latin typeface="Montserrat" pitchFamily="2" charset="-94"/>
                        </a:rPr>
                        <a:t>ve esaslar çerçevesinde yatırım yeri tahsis edilebilir.</a:t>
                      </a:r>
                      <a:endParaRPr lang="en-US" sz="1200" b="1" dirty="0">
                        <a:effectLst/>
                        <a:latin typeface="Montserrat" pitchFamily="2" charset="-94"/>
                        <a:ea typeface="Calibri"/>
                        <a:cs typeface="Times New Roman"/>
                      </a:endParaRPr>
                    </a:p>
                  </a:txBody>
                  <a:tcPr marL="57749" marR="57749" marT="0" marB="0" anchor="ctr"/>
                </a:tc>
                <a:extLst>
                  <a:ext uri="{0D108BD9-81ED-4DB2-BD59-A6C34878D82A}">
                    <a16:rowId xmlns:a16="http://schemas.microsoft.com/office/drawing/2014/main" val="2194777620"/>
                  </a:ext>
                </a:extLst>
              </a:tr>
            </a:tbl>
          </a:graphicData>
        </a:graphic>
      </p:graphicFrame>
    </p:spTree>
    <p:extLst>
      <p:ext uri="{BB962C8B-B14F-4D97-AF65-F5344CB8AC3E}">
        <p14:creationId xmlns:p14="http://schemas.microsoft.com/office/powerpoint/2010/main" val="894725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29" name="Metin kutusu 28">
            <a:extLst>
              <a:ext uri="{FF2B5EF4-FFF2-40B4-BE49-F238E27FC236}">
                <a16:creationId xmlns:a16="http://schemas.microsoft.com/office/drawing/2014/main" id="{A8ACBB1D-9D05-46FE-9D41-2E3DE269E60A}"/>
              </a:ext>
            </a:extLst>
          </p:cNvPr>
          <p:cNvSpPr txBox="1"/>
          <p:nvPr/>
        </p:nvSpPr>
        <p:spPr>
          <a:xfrm>
            <a:off x="626208" y="1668757"/>
            <a:ext cx="7273901" cy="338554"/>
          </a:xfrm>
          <a:prstGeom prst="rect">
            <a:avLst/>
          </a:prstGeom>
          <a:noFill/>
        </p:spPr>
        <p:txBody>
          <a:bodyPr wrap="square" rtlCol="0">
            <a:spAutoFit/>
          </a:bodyPr>
          <a:lstStyle/>
          <a:p>
            <a:pPr>
              <a:tabLst>
                <a:tab pos="2873375" algn="l"/>
              </a:tabLst>
            </a:pPr>
            <a:r>
              <a:rPr lang="tr-TR" sz="1600" b="1" dirty="0" smtClean="0">
                <a:latin typeface="Montserrat" pitchFamily="2" charset="-94"/>
              </a:rPr>
              <a:t>Yatırıma Destek İnternet Sitesi</a:t>
            </a:r>
            <a:endParaRPr lang="tr-TR" sz="1600" b="1" dirty="0">
              <a:latin typeface="Montserrat" pitchFamily="2" charset="-94"/>
            </a:endParaRPr>
          </a:p>
        </p:txBody>
      </p:sp>
      <p:pic>
        <p:nvPicPr>
          <p:cNvPr id="30" name="Resim 29">
            <a:extLst>
              <a:ext uri="{FF2B5EF4-FFF2-40B4-BE49-F238E27FC236}">
                <a16:creationId xmlns:a16="http://schemas.microsoft.com/office/drawing/2014/main" id="{AF31CDF8-4C8A-4551-B285-1443BFD2B561}"/>
              </a:ext>
            </a:extLst>
          </p:cNvPr>
          <p:cNvPicPr>
            <a:picLocks/>
          </p:cNvPicPr>
          <p:nvPr/>
        </p:nvPicPr>
        <p:blipFill>
          <a:blip r:embed="rId3">
            <a:clrChange>
              <a:clrFrom>
                <a:srgbClr val="FBF1D6"/>
              </a:clrFrom>
              <a:clrTo>
                <a:srgbClr val="FBF1D6">
                  <a:alpha val="0"/>
                </a:srgbClr>
              </a:clrTo>
            </a:clrChange>
            <a:extLst>
              <a:ext uri="{28A0092B-C50C-407E-A947-70E740481C1C}">
                <a14:useLocalDpi xmlns:a14="http://schemas.microsoft.com/office/drawing/2010/main" val="0"/>
              </a:ext>
            </a:extLst>
          </a:blip>
          <a:stretch>
            <a:fillRect/>
          </a:stretch>
        </p:blipFill>
        <p:spPr>
          <a:xfrm>
            <a:off x="5634204" y="2158253"/>
            <a:ext cx="5887625" cy="3718500"/>
          </a:xfrm>
          <a:prstGeom prst="rect">
            <a:avLst/>
          </a:prstGeom>
        </p:spPr>
      </p:pic>
      <p:sp>
        <p:nvSpPr>
          <p:cNvPr id="31" name="Metin kutusu 30">
            <a:extLst>
              <a:ext uri="{FF2B5EF4-FFF2-40B4-BE49-F238E27FC236}">
                <a16:creationId xmlns:a16="http://schemas.microsoft.com/office/drawing/2014/main" id="{A8ACBB1D-9D05-46FE-9D41-2E3DE269E60A}"/>
              </a:ext>
            </a:extLst>
          </p:cNvPr>
          <p:cNvSpPr txBox="1"/>
          <p:nvPr/>
        </p:nvSpPr>
        <p:spPr>
          <a:xfrm>
            <a:off x="824193" y="2695172"/>
            <a:ext cx="4906047" cy="2308324"/>
          </a:xfrm>
          <a:prstGeom prst="rect">
            <a:avLst/>
          </a:prstGeom>
          <a:noFill/>
        </p:spPr>
        <p:txBody>
          <a:bodyPr wrap="square" rtlCol="0">
            <a:spAutoFit/>
          </a:bodyPr>
          <a:lstStyle/>
          <a:p>
            <a:pPr marL="285750" indent="-285750">
              <a:buFont typeface="Wingdings" panose="05000000000000000000" pitchFamily="2" charset="2"/>
              <a:buChar char="Ø"/>
              <a:tabLst>
                <a:tab pos="2873375" algn="l"/>
              </a:tabLst>
            </a:pPr>
            <a:r>
              <a:rPr lang="tr-TR" sz="1600" dirty="0">
                <a:latin typeface="Montserrat" pitchFamily="2" charset="-94"/>
              </a:rPr>
              <a:t>Devlet tarafından verilen destek, hibe ve teşvikler bir web sitesine toplanmıştır.</a:t>
            </a:r>
          </a:p>
          <a:p>
            <a:pPr>
              <a:tabLst>
                <a:tab pos="2873375" algn="l"/>
              </a:tabLst>
            </a:pPr>
            <a:endParaRPr lang="tr-TR" sz="1600" dirty="0">
              <a:latin typeface="Montserrat" pitchFamily="2" charset="-94"/>
            </a:endParaRPr>
          </a:p>
          <a:p>
            <a:pPr marL="285750" indent="-285750">
              <a:buFont typeface="Wingdings" panose="05000000000000000000" pitchFamily="2" charset="2"/>
              <a:buChar char="Ø"/>
              <a:tabLst>
                <a:tab pos="2873375" algn="l"/>
              </a:tabLst>
            </a:pPr>
            <a:r>
              <a:rPr lang="tr-TR" sz="1600" dirty="0">
                <a:latin typeface="Montserrat" pitchFamily="2" charset="-94"/>
              </a:rPr>
              <a:t>Teşvik Robotu sayesinde, yapılacak yatırımın teşvik miktarı ve teşvik türü hemen öğrenilebilir.</a:t>
            </a:r>
          </a:p>
          <a:p>
            <a:pPr marL="285750" indent="-285750">
              <a:buFont typeface="Wingdings" panose="05000000000000000000" pitchFamily="2" charset="2"/>
              <a:buChar char="Ø"/>
              <a:tabLst>
                <a:tab pos="2873375" algn="l"/>
              </a:tabLst>
            </a:pPr>
            <a:endParaRPr lang="tr-TR" sz="1600" dirty="0">
              <a:latin typeface="Montserrat" pitchFamily="2" charset="-94"/>
            </a:endParaRPr>
          </a:p>
          <a:p>
            <a:pPr marL="285750" indent="-285750">
              <a:buFont typeface="Wingdings" panose="05000000000000000000" pitchFamily="2" charset="2"/>
              <a:buChar char="Ø"/>
              <a:tabLst>
                <a:tab pos="2873375" algn="l"/>
              </a:tabLst>
            </a:pPr>
            <a:r>
              <a:rPr lang="tr-TR" sz="1600" dirty="0">
                <a:latin typeface="Montserrat" pitchFamily="2" charset="-94"/>
              </a:rPr>
              <a:t>Sorular, Kalkınma Ajansları bünyesinde 81 ilde bulunan Yatırım Destek Ofislerindeki uzmanlar tarafından cevaplanmaktadır.</a:t>
            </a:r>
          </a:p>
        </p:txBody>
      </p:sp>
      <p:sp>
        <p:nvSpPr>
          <p:cNvPr id="32" name="Metin kutusu 31">
            <a:extLst>
              <a:ext uri="{FF2B5EF4-FFF2-40B4-BE49-F238E27FC236}">
                <a16:creationId xmlns:a16="http://schemas.microsoft.com/office/drawing/2014/main" id="{E26B518A-CDAF-47F0-BA48-3928695EB1C2}"/>
              </a:ext>
            </a:extLst>
          </p:cNvPr>
          <p:cNvSpPr txBox="1"/>
          <p:nvPr/>
        </p:nvSpPr>
        <p:spPr>
          <a:xfrm>
            <a:off x="5143098" y="6044914"/>
            <a:ext cx="6869835" cy="338554"/>
          </a:xfrm>
          <a:prstGeom prst="rect">
            <a:avLst/>
          </a:prstGeom>
          <a:noFill/>
        </p:spPr>
        <p:txBody>
          <a:bodyPr wrap="square">
            <a:spAutoFit/>
          </a:bodyPr>
          <a:lstStyle/>
          <a:p>
            <a:pPr marL="285750" indent="-285750" algn="ctr">
              <a:buFont typeface="Wingdings" panose="05000000000000000000" pitchFamily="2" charset="2"/>
              <a:buChar char="Ø"/>
              <a:tabLst>
                <a:tab pos="2873375" algn="l"/>
              </a:tabLst>
            </a:pPr>
            <a:r>
              <a:rPr lang="tr-TR" sz="1600" b="1" dirty="0">
                <a:latin typeface="Book Antiqua" panose="02040602050305030304" pitchFamily="18" charset="0"/>
              </a:rPr>
              <a:t>https://www.yatirimadestek.gov.tr</a:t>
            </a:r>
          </a:p>
        </p:txBody>
      </p:sp>
    </p:spTree>
    <p:extLst>
      <p:ext uri="{BB962C8B-B14F-4D97-AF65-F5344CB8AC3E}">
        <p14:creationId xmlns:p14="http://schemas.microsoft.com/office/powerpoint/2010/main" val="2695953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4" name="Metin kutusu 3">
            <a:extLst>
              <a:ext uri="{FF2B5EF4-FFF2-40B4-BE49-F238E27FC236}">
                <a16:creationId xmlns:a16="http://schemas.microsoft.com/office/drawing/2014/main" id="{A8ACBB1D-9D05-46FE-9D41-2E3DE269E60A}"/>
              </a:ext>
            </a:extLst>
          </p:cNvPr>
          <p:cNvSpPr txBox="1"/>
          <p:nvPr/>
        </p:nvSpPr>
        <p:spPr>
          <a:xfrm>
            <a:off x="4699065" y="1903038"/>
            <a:ext cx="7273901" cy="338554"/>
          </a:xfrm>
          <a:prstGeom prst="rect">
            <a:avLst/>
          </a:prstGeom>
          <a:noFill/>
        </p:spPr>
        <p:txBody>
          <a:bodyPr wrap="square" rtlCol="0">
            <a:spAutoFit/>
          </a:bodyPr>
          <a:lstStyle/>
          <a:p>
            <a:pPr>
              <a:tabLst>
                <a:tab pos="2873375" algn="l"/>
              </a:tabLst>
            </a:pPr>
            <a:r>
              <a:rPr lang="tr-TR" sz="1600" b="1" dirty="0" smtClean="0">
                <a:latin typeface="Montserrat" pitchFamily="2" charset="-94"/>
              </a:rPr>
              <a:t>Diğer Devlet Destekleri</a:t>
            </a:r>
            <a:endParaRPr lang="tr-TR" sz="1600" b="1" dirty="0">
              <a:latin typeface="Montserrat" pitchFamily="2" charset="-94"/>
            </a:endParaRPr>
          </a:p>
        </p:txBody>
      </p:sp>
      <p:grpSp>
        <p:nvGrpSpPr>
          <p:cNvPr id="6" name="Grup 5"/>
          <p:cNvGrpSpPr/>
          <p:nvPr/>
        </p:nvGrpSpPr>
        <p:grpSpPr>
          <a:xfrm>
            <a:off x="1063342" y="2697552"/>
            <a:ext cx="9707752" cy="3029997"/>
            <a:chOff x="444778" y="2072312"/>
            <a:chExt cx="11516484" cy="3594541"/>
          </a:xfrm>
        </p:grpSpPr>
        <p:pic>
          <p:nvPicPr>
            <p:cNvPr id="7" name="Resim 6">
              <a:extLst>
                <a:ext uri="{FF2B5EF4-FFF2-40B4-BE49-F238E27FC236}">
                  <a16:creationId xmlns:a16="http://schemas.microsoft.com/office/drawing/2014/main" id="{69F33B52-98CD-4DB6-BC3A-A526A0A7C55B}"/>
                </a:ext>
              </a:extLst>
            </p:cNvPr>
            <p:cNvPicPr>
              <a:picLocks/>
            </p:cNvPicPr>
            <p:nvPr/>
          </p:nvPicPr>
          <p:blipFill rotWithShape="1">
            <a:blip r:embed="rId3" cstate="hqprint">
              <a:extLst>
                <a:ext uri="{28A0092B-C50C-407E-A947-70E740481C1C}">
                  <a14:useLocalDpi xmlns:a14="http://schemas.microsoft.com/office/drawing/2010/main" val="0"/>
                </a:ext>
              </a:extLst>
            </a:blip>
            <a:srcRect l="8611" t="9153" r="9884" b="10068"/>
            <a:stretch/>
          </p:blipFill>
          <p:spPr>
            <a:xfrm>
              <a:off x="1604286" y="2077790"/>
              <a:ext cx="1080000" cy="1080000"/>
            </a:xfrm>
            <a:prstGeom prst="rect">
              <a:avLst/>
            </a:prstGeom>
          </p:spPr>
        </p:pic>
        <p:pic>
          <p:nvPicPr>
            <p:cNvPr id="8" name="Resim 7">
              <a:extLst>
                <a:ext uri="{FF2B5EF4-FFF2-40B4-BE49-F238E27FC236}">
                  <a16:creationId xmlns:a16="http://schemas.microsoft.com/office/drawing/2014/main" id="{DF5C758C-A52D-42A4-8C69-E77DB15D8755}"/>
                </a:ext>
              </a:extLst>
            </p:cNvPr>
            <p:cNvPicPr>
              <a:picLocks/>
            </p:cNvPicPr>
            <p:nvPr/>
          </p:nvPicPr>
          <p:blipFill>
            <a:blip r:embed="rId4" cstate="hqprint">
              <a:extLst>
                <a:ext uri="{28A0092B-C50C-407E-A947-70E740481C1C}">
                  <a14:useLocalDpi xmlns:a14="http://schemas.microsoft.com/office/drawing/2010/main" val="0"/>
                </a:ext>
              </a:extLst>
            </a:blip>
            <a:srcRect/>
            <a:stretch/>
          </p:blipFill>
          <p:spPr>
            <a:xfrm>
              <a:off x="2763794" y="2077790"/>
              <a:ext cx="1080000" cy="1080000"/>
            </a:xfrm>
            <a:prstGeom prst="rect">
              <a:avLst/>
            </a:prstGeom>
          </p:spPr>
        </p:pic>
        <p:pic>
          <p:nvPicPr>
            <p:cNvPr id="9" name="Resim 8">
              <a:extLst>
                <a:ext uri="{FF2B5EF4-FFF2-40B4-BE49-F238E27FC236}">
                  <a16:creationId xmlns:a16="http://schemas.microsoft.com/office/drawing/2014/main" id="{586842AB-B680-4E10-9DAE-685367892F6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923302" y="2077790"/>
              <a:ext cx="1080000" cy="1080000"/>
            </a:xfrm>
            <a:prstGeom prst="rect">
              <a:avLst/>
            </a:prstGeom>
          </p:spPr>
        </p:pic>
        <p:pic>
          <p:nvPicPr>
            <p:cNvPr id="10" name="Resim 9">
              <a:extLst>
                <a:ext uri="{FF2B5EF4-FFF2-40B4-BE49-F238E27FC236}">
                  <a16:creationId xmlns:a16="http://schemas.microsoft.com/office/drawing/2014/main" id="{5221C0F8-0DF4-4273-8BC1-DCE4BF2744A9}"/>
                </a:ext>
              </a:extLst>
            </p:cNvPr>
            <p:cNvPicPr>
              <a:picLocks/>
            </p:cNvPicPr>
            <p:nvPr/>
          </p:nvPicPr>
          <p:blipFill>
            <a:blip r:embed="rId6" cstate="hqprint">
              <a:extLst>
                <a:ext uri="{28A0092B-C50C-407E-A947-70E740481C1C}">
                  <a14:useLocalDpi xmlns:a14="http://schemas.microsoft.com/office/drawing/2010/main" val="0"/>
                </a:ext>
              </a:extLst>
            </a:blip>
            <a:srcRect/>
            <a:stretch/>
          </p:blipFill>
          <p:spPr>
            <a:xfrm>
              <a:off x="5082810" y="2077790"/>
              <a:ext cx="1080000" cy="1080000"/>
            </a:xfrm>
            <a:prstGeom prst="rect">
              <a:avLst/>
            </a:prstGeom>
          </p:spPr>
        </p:pic>
        <p:pic>
          <p:nvPicPr>
            <p:cNvPr id="11" name="Resim 10">
              <a:extLst>
                <a:ext uri="{FF2B5EF4-FFF2-40B4-BE49-F238E27FC236}">
                  <a16:creationId xmlns:a16="http://schemas.microsoft.com/office/drawing/2014/main" id="{B27B4F0B-1E60-4542-BDAF-98A37E6F217D}"/>
                </a:ext>
              </a:extLst>
            </p:cNvPr>
            <p:cNvPicPr>
              <a:picLocks/>
            </p:cNvPicPr>
            <p:nvPr/>
          </p:nvPicPr>
          <p:blipFill rotWithShape="1">
            <a:blip r:embed="rId7">
              <a:extLst>
                <a:ext uri="{28A0092B-C50C-407E-A947-70E740481C1C}">
                  <a14:useLocalDpi xmlns:a14="http://schemas.microsoft.com/office/drawing/2010/main" val="0"/>
                </a:ext>
              </a:extLst>
            </a:blip>
            <a:srcRect l="4893" t="4131" r="6971" b="4819"/>
            <a:stretch/>
          </p:blipFill>
          <p:spPr>
            <a:xfrm>
              <a:off x="6242318" y="2077790"/>
              <a:ext cx="1080000" cy="1080000"/>
            </a:xfrm>
            <a:prstGeom prst="rect">
              <a:avLst/>
            </a:prstGeom>
          </p:spPr>
        </p:pic>
        <p:pic>
          <p:nvPicPr>
            <p:cNvPr id="12" name="Resim 11">
              <a:extLst>
                <a:ext uri="{FF2B5EF4-FFF2-40B4-BE49-F238E27FC236}">
                  <a16:creationId xmlns:a16="http://schemas.microsoft.com/office/drawing/2014/main" id="{A0FEE1A6-759F-4250-AD1E-4ED2025845F5}"/>
                </a:ext>
              </a:extLst>
            </p:cNvPr>
            <p:cNvPicPr>
              <a:picLocks/>
            </p:cNvPicPr>
            <p:nvPr/>
          </p:nvPicPr>
          <p:blipFill rotWithShape="1">
            <a:blip r:embed="rId8" cstate="hqprint">
              <a:extLst>
                <a:ext uri="{28A0092B-C50C-407E-A947-70E740481C1C}">
                  <a14:useLocalDpi xmlns:a14="http://schemas.microsoft.com/office/drawing/2010/main" val="0"/>
                </a:ext>
              </a:extLst>
            </a:blip>
            <a:srcRect l="9911" t="9910" r="9884" b="8582"/>
            <a:stretch/>
          </p:blipFill>
          <p:spPr>
            <a:xfrm>
              <a:off x="7400088" y="2072312"/>
              <a:ext cx="1080000" cy="1080000"/>
            </a:xfrm>
            <a:prstGeom prst="rect">
              <a:avLst/>
            </a:prstGeom>
          </p:spPr>
        </p:pic>
        <p:pic>
          <p:nvPicPr>
            <p:cNvPr id="13" name="Resim 12">
              <a:extLst>
                <a:ext uri="{FF2B5EF4-FFF2-40B4-BE49-F238E27FC236}">
                  <a16:creationId xmlns:a16="http://schemas.microsoft.com/office/drawing/2014/main" id="{DDE986CB-980C-4DAA-9BC8-6DF988C0071F}"/>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561334" y="2078028"/>
              <a:ext cx="1080000" cy="1079524"/>
            </a:xfrm>
            <a:prstGeom prst="rect">
              <a:avLst/>
            </a:prstGeom>
          </p:spPr>
        </p:pic>
        <p:pic>
          <p:nvPicPr>
            <p:cNvPr id="14" name="Resim 13">
              <a:extLst>
                <a:ext uri="{FF2B5EF4-FFF2-40B4-BE49-F238E27FC236}">
                  <a16:creationId xmlns:a16="http://schemas.microsoft.com/office/drawing/2014/main" id="{20836C59-147A-40FE-B158-7E3EF1E22A03}"/>
                </a:ext>
              </a:extLst>
            </p:cNvPr>
            <p:cNvPicPr>
              <a:picLocks noChangeAspect="1"/>
            </p:cNvPicPr>
            <p:nvPr/>
          </p:nvPicPr>
          <p:blipFill>
            <a:blip r:embed="rId10" cstate="hq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9720842" y="2077790"/>
              <a:ext cx="1080913" cy="1080000"/>
            </a:xfrm>
            <a:prstGeom prst="rect">
              <a:avLst/>
            </a:prstGeom>
          </p:spPr>
        </p:pic>
        <p:pic>
          <p:nvPicPr>
            <p:cNvPr id="15" name="Resim 14">
              <a:extLst>
                <a:ext uri="{FF2B5EF4-FFF2-40B4-BE49-F238E27FC236}">
                  <a16:creationId xmlns:a16="http://schemas.microsoft.com/office/drawing/2014/main" id="{C37F112B-9D61-467E-86FE-FDE859D094D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10881262" y="2078977"/>
              <a:ext cx="1080000" cy="1077626"/>
            </a:xfrm>
            <a:prstGeom prst="rect">
              <a:avLst/>
            </a:prstGeom>
          </p:spPr>
        </p:pic>
        <p:grpSp>
          <p:nvGrpSpPr>
            <p:cNvPr id="16" name="Grup 15"/>
            <p:cNvGrpSpPr/>
            <p:nvPr/>
          </p:nvGrpSpPr>
          <p:grpSpPr>
            <a:xfrm>
              <a:off x="1255938" y="3555267"/>
              <a:ext cx="9246008" cy="2111586"/>
              <a:chOff x="395326" y="3611189"/>
              <a:chExt cx="11503570" cy="2627164"/>
            </a:xfrm>
          </p:grpSpPr>
          <p:pic>
            <p:nvPicPr>
              <p:cNvPr id="18" name="Resim 17" descr="metin içeren bir resim&#10;&#10;Açıklama otomatik olarak oluşturuldu">
                <a:extLst>
                  <a:ext uri="{FF2B5EF4-FFF2-40B4-BE49-F238E27FC236}">
                    <a16:creationId xmlns:a16="http://schemas.microsoft.com/office/drawing/2014/main" id="{280A0D48-7EFB-418D-A894-1D46A8537491}"/>
                  </a:ext>
                </a:extLst>
              </p:cNvPr>
              <p:cNvPicPr>
                <a:picLocks noChangeAspect="1"/>
              </p:cNvPicPr>
              <p:nvPr/>
            </p:nvPicPr>
            <p:blipFill rotWithShape="1">
              <a:blip r:embed="rId12">
                <a:extLst>
                  <a:ext uri="{28A0092B-C50C-407E-A947-70E740481C1C}">
                    <a14:useLocalDpi xmlns:a14="http://schemas.microsoft.com/office/drawing/2010/main" val="0"/>
                  </a:ext>
                </a:extLst>
              </a:blip>
              <a:srcRect r="4468"/>
              <a:stretch/>
            </p:blipFill>
            <p:spPr>
              <a:xfrm>
                <a:off x="395326" y="5352438"/>
                <a:ext cx="2160000" cy="670641"/>
              </a:xfrm>
              <a:prstGeom prst="rect">
                <a:avLst/>
              </a:prstGeom>
            </p:spPr>
          </p:pic>
          <p:pic>
            <p:nvPicPr>
              <p:cNvPr id="19" name="Resim 18">
                <a:extLst>
                  <a:ext uri="{FF2B5EF4-FFF2-40B4-BE49-F238E27FC236}">
                    <a16:creationId xmlns:a16="http://schemas.microsoft.com/office/drawing/2014/main" id="{8A86985C-8DD3-40ED-AFD2-9DC9CAA6B4F9}"/>
                  </a:ext>
                </a:extLst>
              </p:cNvPr>
              <p:cNvPicPr>
                <a:picLocks noChangeAspect="1"/>
              </p:cNvPicPr>
              <p:nvPr/>
            </p:nvPicPr>
            <p:blipFill rotWithShape="1">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0192" t="13348" r="8894" b="12353"/>
              <a:stretch/>
            </p:blipFill>
            <p:spPr>
              <a:xfrm>
                <a:off x="2478353" y="3624953"/>
                <a:ext cx="1946513" cy="1080000"/>
              </a:xfrm>
              <a:prstGeom prst="rect">
                <a:avLst/>
              </a:prstGeom>
            </p:spPr>
          </p:pic>
          <p:pic>
            <p:nvPicPr>
              <p:cNvPr id="20" name="Resim 19" descr="metin, küçük resim içeren bir resim&#10;&#10;Açıklama otomatik olarak oluşturuldu">
                <a:extLst>
                  <a:ext uri="{FF2B5EF4-FFF2-40B4-BE49-F238E27FC236}">
                    <a16:creationId xmlns:a16="http://schemas.microsoft.com/office/drawing/2014/main" id="{F6C6A393-9D4E-4AD7-AD12-FBD011A3A4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37886" y="5121604"/>
                <a:ext cx="1287273" cy="1080000"/>
              </a:xfrm>
              <a:prstGeom prst="rect">
                <a:avLst/>
              </a:prstGeom>
            </p:spPr>
          </p:pic>
          <p:pic>
            <p:nvPicPr>
              <p:cNvPr id="21" name="Resim 20">
                <a:extLst>
                  <a:ext uri="{FF2B5EF4-FFF2-40B4-BE49-F238E27FC236}">
                    <a16:creationId xmlns:a16="http://schemas.microsoft.com/office/drawing/2014/main" id="{5AF993D4-98C6-47EE-9886-48AAB42FB7CF}"/>
                  </a:ext>
                </a:extLst>
              </p:cNvPr>
              <p:cNvPicPr>
                <a:picLocks noChangeAspect="1"/>
              </p:cNvPicPr>
              <p:nvPr/>
            </p:nvPicPr>
            <p:blipFill>
              <a:blip r:embed="rId15" cstate="hqprint">
                <a:extLst>
                  <a:ext uri="{28A0092B-C50C-407E-A947-70E740481C1C}">
                    <a14:useLocalDpi xmlns:a14="http://schemas.microsoft.com/office/drawing/2010/main" val="0"/>
                  </a:ext>
                </a:extLst>
              </a:blip>
              <a:srcRect l="6592" r="6592"/>
              <a:stretch/>
            </p:blipFill>
            <p:spPr>
              <a:xfrm>
                <a:off x="460490" y="3611189"/>
                <a:ext cx="1250302" cy="1080000"/>
              </a:xfrm>
              <a:prstGeom prst="rect">
                <a:avLst/>
              </a:prstGeom>
            </p:spPr>
          </p:pic>
          <p:pic>
            <p:nvPicPr>
              <p:cNvPr id="22" name="Resim 21">
                <a:extLst>
                  <a:ext uri="{FF2B5EF4-FFF2-40B4-BE49-F238E27FC236}">
                    <a16:creationId xmlns:a16="http://schemas.microsoft.com/office/drawing/2014/main" id="{312AFC19-BF86-4638-B71D-624E8E5F100C}"/>
                  </a:ext>
                </a:extLst>
              </p:cNvPr>
              <p:cNvPicPr>
                <a:picLocks noChangeAspect="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5927" t="18532" r="2711" b="19045"/>
              <a:stretch/>
            </p:blipFill>
            <p:spPr>
              <a:xfrm>
                <a:off x="5192427" y="3621512"/>
                <a:ext cx="2107610" cy="1080000"/>
              </a:xfrm>
              <a:prstGeom prst="rect">
                <a:avLst/>
              </a:prstGeom>
            </p:spPr>
          </p:pic>
          <p:pic>
            <p:nvPicPr>
              <p:cNvPr id="23" name="Resim 22">
                <a:extLst>
                  <a:ext uri="{FF2B5EF4-FFF2-40B4-BE49-F238E27FC236}">
                    <a16:creationId xmlns:a16="http://schemas.microsoft.com/office/drawing/2014/main" id="{0EB08CDF-7025-4756-8B6D-0D09D3604F70}"/>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7431" t="5504" r="6173" b="7086"/>
              <a:stretch/>
            </p:blipFill>
            <p:spPr>
              <a:xfrm>
                <a:off x="10831438" y="5126783"/>
                <a:ext cx="1067458" cy="1080000"/>
              </a:xfrm>
              <a:prstGeom prst="rect">
                <a:avLst/>
              </a:prstGeom>
            </p:spPr>
          </p:pic>
          <p:pic>
            <p:nvPicPr>
              <p:cNvPr id="24" name="Resim 23">
                <a:extLst>
                  <a:ext uri="{FF2B5EF4-FFF2-40B4-BE49-F238E27FC236}">
                    <a16:creationId xmlns:a16="http://schemas.microsoft.com/office/drawing/2014/main" id="{4252459F-1867-41F8-B63D-2020031F603F}"/>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067598" y="3618071"/>
                <a:ext cx="2255139" cy="1080000"/>
              </a:xfrm>
              <a:prstGeom prst="rect">
                <a:avLst/>
              </a:prstGeom>
            </p:spPr>
          </p:pic>
          <p:pic>
            <p:nvPicPr>
              <p:cNvPr id="25" name="Resim 24">
                <a:extLst>
                  <a:ext uri="{FF2B5EF4-FFF2-40B4-BE49-F238E27FC236}">
                    <a16:creationId xmlns:a16="http://schemas.microsoft.com/office/drawing/2014/main" id="{80B3D1DD-919F-4606-A358-C5BE5D7EB9E1}"/>
                  </a:ext>
                </a:extLst>
              </p:cNvPr>
              <p:cNvPicPr>
                <a:picLocks noChangeAspect="1"/>
              </p:cNvPicPr>
              <p:nvPr/>
            </p:nvPicPr>
            <p:blipFill>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297" y="3614630"/>
                <a:ext cx="808599" cy="1080000"/>
              </a:xfrm>
              <a:prstGeom prst="rect">
                <a:avLst/>
              </a:prstGeom>
            </p:spPr>
          </p:pic>
          <p:pic>
            <p:nvPicPr>
              <p:cNvPr id="26" name="Resim 25">
                <a:extLst>
                  <a:ext uri="{FF2B5EF4-FFF2-40B4-BE49-F238E27FC236}">
                    <a16:creationId xmlns:a16="http://schemas.microsoft.com/office/drawing/2014/main" id="{FC1C8E88-5D13-45BC-903A-1A6E8F27EB1F}"/>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356439" y="5121604"/>
                <a:ext cx="1732440" cy="1080000"/>
              </a:xfrm>
              <a:prstGeom prst="rect">
                <a:avLst/>
              </a:prstGeom>
            </p:spPr>
          </p:pic>
          <p:pic>
            <p:nvPicPr>
              <p:cNvPr id="27" name="Resim 26">
                <a:extLst>
                  <a:ext uri="{FF2B5EF4-FFF2-40B4-BE49-F238E27FC236}">
                    <a16:creationId xmlns:a16="http://schemas.microsoft.com/office/drawing/2014/main" id="{4DBA4830-0ABE-4685-BFD9-42D710890DF7}"/>
                  </a:ext>
                </a:extLst>
              </p:cNvPr>
              <p:cNvPicPr>
                <a:picLocks noChangeAspect="1"/>
              </p:cNvPicPr>
              <p:nvPr/>
            </p:nvPicPr>
            <p:blipFill rotWithShape="1">
              <a:blip r:embed="rId21">
                <a:extLst>
                  <a:ext uri="{28A0092B-C50C-407E-A947-70E740481C1C}">
                    <a14:useLocalDpi xmlns:a14="http://schemas.microsoft.com/office/drawing/2010/main" val="0"/>
                  </a:ext>
                </a:extLst>
              </a:blip>
              <a:stretch/>
            </p:blipFill>
            <p:spPr>
              <a:xfrm>
                <a:off x="2886606" y="5406358"/>
                <a:ext cx="2520000" cy="562800"/>
              </a:xfrm>
              <a:prstGeom prst="rect">
                <a:avLst/>
              </a:prstGeom>
            </p:spPr>
          </p:pic>
          <p:pic>
            <p:nvPicPr>
              <p:cNvPr id="28" name="Resim 27">
                <a:extLst>
                  <a:ext uri="{FF2B5EF4-FFF2-40B4-BE49-F238E27FC236}">
                    <a16:creationId xmlns:a16="http://schemas.microsoft.com/office/drawing/2014/main" id="{207264AB-001D-4886-B618-16989FACEA80}"/>
                  </a:ext>
                </a:extLst>
              </p:cNvPr>
              <p:cNvPicPr>
                <a:picLocks/>
              </p:cNvPicPr>
              <p:nvPr/>
            </p:nvPicPr>
            <p:blipFill>
              <a:blip r:embed="rId22" cstate="hqprint">
                <a:extLst>
                  <a:ext uri="{28A0092B-C50C-407E-A947-70E740481C1C}">
                    <a14:useLocalDpi xmlns:a14="http://schemas.microsoft.com/office/drawing/2010/main" val="0"/>
                  </a:ext>
                </a:extLst>
              </a:blip>
              <a:srcRect/>
              <a:stretch/>
            </p:blipFill>
            <p:spPr>
              <a:xfrm>
                <a:off x="9420159" y="5158353"/>
                <a:ext cx="1080000" cy="1080000"/>
              </a:xfrm>
              <a:prstGeom prst="rect">
                <a:avLst/>
              </a:prstGeom>
            </p:spPr>
          </p:pic>
        </p:grpSp>
        <p:pic>
          <p:nvPicPr>
            <p:cNvPr id="17" name="Resim 16">
              <a:extLst>
                <a:ext uri="{FF2B5EF4-FFF2-40B4-BE49-F238E27FC236}">
                  <a16:creationId xmlns:a16="http://schemas.microsoft.com/office/drawing/2014/main" id="{BFF35F7D-DE83-4D9F-9F45-2B452AA22266}"/>
                </a:ext>
              </a:extLst>
            </p:cNvPr>
            <p:cNvPicPr>
              <a:picLocks noChangeAspect="1"/>
            </p:cNvPicPr>
            <p:nvPr/>
          </p:nvPicPr>
          <p:blipFill>
            <a:blip r:embed="rId2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4778" y="2077790"/>
              <a:ext cx="1080000" cy="1080000"/>
            </a:xfrm>
            <a:prstGeom prst="rect">
              <a:avLst/>
            </a:prstGeom>
          </p:spPr>
        </p:pic>
      </p:grpSp>
    </p:spTree>
    <p:extLst>
      <p:ext uri="{BB962C8B-B14F-4D97-AF65-F5344CB8AC3E}">
        <p14:creationId xmlns:p14="http://schemas.microsoft.com/office/powerpoint/2010/main" val="3220589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3" name="Dikdörtgen 2"/>
          <p:cNvSpPr/>
          <p:nvPr/>
        </p:nvSpPr>
        <p:spPr>
          <a:xfrm>
            <a:off x="2887226" y="3170333"/>
            <a:ext cx="6096000" cy="3170099"/>
          </a:xfrm>
          <a:prstGeom prst="rect">
            <a:avLst/>
          </a:prstGeom>
        </p:spPr>
        <p:txBody>
          <a:bodyPr>
            <a:spAutoFit/>
          </a:bodyPr>
          <a:lstStyle/>
          <a:p>
            <a:pPr algn="ctr"/>
            <a:r>
              <a:rPr lang="tr-TR" sz="2000" b="1" dirty="0">
                <a:solidFill>
                  <a:srgbClr val="146298"/>
                </a:solidFill>
              </a:rPr>
              <a:t>Doğu Karadeniz Kalkınma Ajansı</a:t>
            </a:r>
          </a:p>
          <a:p>
            <a:pPr algn="ctr"/>
            <a:r>
              <a:rPr lang="tr-TR" sz="2000" dirty="0">
                <a:solidFill>
                  <a:srgbClr val="428FBF"/>
                </a:solidFill>
              </a:rPr>
              <a:t>Artvin Yatırım Destek Ofisi</a:t>
            </a:r>
          </a:p>
          <a:p>
            <a:pPr algn="ctr"/>
            <a:endParaRPr lang="tr-TR" sz="1600" b="1" dirty="0"/>
          </a:p>
          <a:p>
            <a:pPr algn="ctr"/>
            <a:r>
              <a:rPr lang="tr-TR" b="1" dirty="0">
                <a:solidFill>
                  <a:schemeClr val="tx1">
                    <a:lumMod val="95000"/>
                    <a:lumOff val="5000"/>
                  </a:schemeClr>
                </a:solidFill>
              </a:rPr>
              <a:t>Adres : Çarşı Mah. Cumhuriyet Cad. Arslan Apartmanı No:6-6, Merkez / Artvin</a:t>
            </a:r>
          </a:p>
          <a:p>
            <a:pPr algn="ctr"/>
            <a:endParaRPr lang="tr-TR" b="1" dirty="0">
              <a:solidFill>
                <a:schemeClr val="tx1">
                  <a:lumMod val="95000"/>
                  <a:lumOff val="5000"/>
                </a:schemeClr>
              </a:solidFill>
            </a:endParaRPr>
          </a:p>
          <a:p>
            <a:pPr algn="ctr"/>
            <a:r>
              <a:rPr lang="tr-TR" b="1" dirty="0">
                <a:solidFill>
                  <a:schemeClr val="tx1">
                    <a:lumMod val="95000"/>
                    <a:lumOff val="5000"/>
                  </a:schemeClr>
                </a:solidFill>
              </a:rPr>
              <a:t>Telefon : 0 462 455 4062</a:t>
            </a:r>
          </a:p>
          <a:p>
            <a:pPr algn="ctr"/>
            <a:endParaRPr lang="tr-TR" b="1" dirty="0">
              <a:solidFill>
                <a:schemeClr val="tx1">
                  <a:lumMod val="95000"/>
                  <a:lumOff val="5000"/>
                </a:schemeClr>
              </a:solidFill>
            </a:endParaRPr>
          </a:p>
          <a:p>
            <a:pPr algn="ctr"/>
            <a:r>
              <a:rPr lang="tr-TR" b="1" dirty="0">
                <a:solidFill>
                  <a:schemeClr val="tx1">
                    <a:lumMod val="95000"/>
                    <a:lumOff val="5000"/>
                  </a:schemeClr>
                </a:solidFill>
              </a:rPr>
              <a:t>artvinydo@doka.org.tr</a:t>
            </a:r>
          </a:p>
          <a:p>
            <a:pPr algn="ctr"/>
            <a:endParaRPr lang="tr-TR" b="1" dirty="0">
              <a:solidFill>
                <a:schemeClr val="tx1">
                  <a:lumMod val="95000"/>
                  <a:lumOff val="5000"/>
                </a:schemeClr>
              </a:solidFill>
            </a:endParaRPr>
          </a:p>
          <a:p>
            <a:pPr algn="ctr"/>
            <a:r>
              <a:rPr lang="tr-TR" b="1" dirty="0">
                <a:solidFill>
                  <a:schemeClr val="tx1">
                    <a:lumMod val="95000"/>
                    <a:lumOff val="5000"/>
                  </a:schemeClr>
                </a:solidFill>
              </a:rPr>
              <a:t>www.doka.org.tr </a:t>
            </a:r>
            <a:endParaRPr lang="en-US" b="1" dirty="0">
              <a:solidFill>
                <a:schemeClr val="tx1">
                  <a:lumMod val="95000"/>
                  <a:lumOff val="5000"/>
                </a:schemeClr>
              </a:solidFill>
            </a:endParaRPr>
          </a:p>
        </p:txBody>
      </p:sp>
    </p:spTree>
    <p:extLst>
      <p:ext uri="{BB962C8B-B14F-4D97-AF65-F5344CB8AC3E}">
        <p14:creationId xmlns:p14="http://schemas.microsoft.com/office/powerpoint/2010/main" val="1143859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Metin kutusu 2"/>
          <p:cNvSpPr txBox="1"/>
          <p:nvPr/>
        </p:nvSpPr>
        <p:spPr>
          <a:xfrm>
            <a:off x="2796283" y="3457477"/>
            <a:ext cx="6335406" cy="646331"/>
          </a:xfrm>
          <a:prstGeom prst="rect">
            <a:avLst/>
          </a:prstGeom>
          <a:noFill/>
        </p:spPr>
        <p:txBody>
          <a:bodyPr wrap="square" rtlCol="0">
            <a:spAutoFit/>
          </a:bodyPr>
          <a:lstStyle/>
          <a:p>
            <a:pPr algn="ctr"/>
            <a:r>
              <a:rPr lang="tr-TR" sz="3600" b="1" dirty="0" smtClean="0">
                <a:solidFill>
                  <a:schemeClr val="bg1"/>
                </a:solidFill>
                <a:latin typeface="Montserrat" pitchFamily="2" charset="-94"/>
              </a:rPr>
              <a:t>ARZ EDERİM</a:t>
            </a:r>
            <a:endParaRPr lang="tr-TR" sz="3600" b="1" dirty="0">
              <a:solidFill>
                <a:schemeClr val="bg1"/>
              </a:solidFill>
              <a:latin typeface="Montserrat" pitchFamily="2" charset="-94"/>
            </a:endParaRPr>
          </a:p>
        </p:txBody>
      </p:sp>
    </p:spTree>
    <p:extLst>
      <p:ext uri="{BB962C8B-B14F-4D97-AF65-F5344CB8AC3E}">
        <p14:creationId xmlns:p14="http://schemas.microsoft.com/office/powerpoint/2010/main" val="2060479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Metin kutusu 6"/>
          <p:cNvSpPr txBox="1"/>
          <p:nvPr/>
        </p:nvSpPr>
        <p:spPr>
          <a:xfrm>
            <a:off x="1125020" y="3117724"/>
            <a:ext cx="5161479" cy="1569660"/>
          </a:xfrm>
          <a:prstGeom prst="rect">
            <a:avLst/>
          </a:prstGeom>
          <a:noFill/>
        </p:spPr>
        <p:txBody>
          <a:bodyPr wrap="square" rtlCol="0">
            <a:spAutoFit/>
          </a:bodyPr>
          <a:lstStyle/>
          <a:p>
            <a:r>
              <a:rPr lang="tr-TR" sz="3200" b="1" dirty="0" smtClean="0">
                <a:solidFill>
                  <a:schemeClr val="bg1"/>
                </a:solidFill>
                <a:latin typeface="Montserrat" pitchFamily="2" charset="-94"/>
              </a:rPr>
              <a:t>ARTVİN İLİ</a:t>
            </a:r>
          </a:p>
          <a:p>
            <a:r>
              <a:rPr lang="tr-TR" sz="3200" b="1" dirty="0" smtClean="0">
                <a:solidFill>
                  <a:schemeClr val="bg1"/>
                </a:solidFill>
                <a:latin typeface="Montserrat" pitchFamily="2" charset="-94"/>
              </a:rPr>
              <a:t>SOSYO EKONOMİK</a:t>
            </a:r>
          </a:p>
          <a:p>
            <a:r>
              <a:rPr lang="tr-TR" sz="3200" b="1" dirty="0" smtClean="0">
                <a:solidFill>
                  <a:schemeClr val="bg1"/>
                </a:solidFill>
                <a:latin typeface="Montserrat" pitchFamily="2" charset="-94"/>
              </a:rPr>
              <a:t>GENEL GÖRÜNÜMÜ</a:t>
            </a:r>
            <a:endParaRPr lang="tr-TR" sz="3200" b="1" dirty="0">
              <a:solidFill>
                <a:schemeClr val="bg1"/>
              </a:solidFill>
              <a:latin typeface="Montserrat" pitchFamily="2" charset="-94"/>
            </a:endParaRPr>
          </a:p>
        </p:txBody>
      </p:sp>
    </p:spTree>
    <p:extLst>
      <p:ext uri="{BB962C8B-B14F-4D97-AF65-F5344CB8AC3E}">
        <p14:creationId xmlns:p14="http://schemas.microsoft.com/office/powerpoint/2010/main" val="1430420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Metin kutusu 5"/>
          <p:cNvSpPr txBox="1"/>
          <p:nvPr/>
        </p:nvSpPr>
        <p:spPr>
          <a:xfrm>
            <a:off x="849894" y="1461976"/>
            <a:ext cx="6588920" cy="2031325"/>
          </a:xfrm>
          <a:prstGeom prst="rect">
            <a:avLst/>
          </a:prstGeom>
          <a:noFill/>
        </p:spPr>
        <p:txBody>
          <a:bodyPr wrap="square" rtlCol="0">
            <a:spAutoFit/>
          </a:bodyPr>
          <a:lstStyle/>
          <a:p>
            <a:r>
              <a:rPr lang="tr-TR" sz="1400" b="1" dirty="0" smtClean="0">
                <a:solidFill>
                  <a:schemeClr val="accent1">
                    <a:lumMod val="50000"/>
                  </a:schemeClr>
                </a:solidFill>
              </a:rPr>
              <a:t>Doğu Karadeniz Kalkınma Ajansı (DOKA)</a:t>
            </a:r>
          </a:p>
          <a:p>
            <a:r>
              <a:rPr lang="tr-TR" sz="1400" dirty="0" smtClean="0"/>
              <a:t>TR90 </a:t>
            </a:r>
            <a:r>
              <a:rPr lang="tr-TR" sz="1400" dirty="0"/>
              <a:t>Bölgesi (Artvin, Giresun, Gümüşhane, Ordu, Rize ve Trabzon) illerinde </a:t>
            </a:r>
          </a:p>
          <a:p>
            <a:r>
              <a:rPr lang="tr-TR" sz="1400" dirty="0"/>
              <a:t>faaliyet göstermektedir.</a:t>
            </a:r>
          </a:p>
          <a:p>
            <a:r>
              <a:rPr lang="tr-TR" sz="1400" dirty="0"/>
              <a:t>Merkezi Trabzon’da olup diğer illerde Yatırım Destek Ofisleri yer </a:t>
            </a:r>
            <a:r>
              <a:rPr lang="tr-TR" sz="1400" dirty="0" smtClean="0"/>
              <a:t>almaktadır.</a:t>
            </a:r>
            <a:endParaRPr lang="tr-TR" sz="1400" dirty="0"/>
          </a:p>
          <a:p>
            <a:pPr marL="285750" indent="-285750">
              <a:buFont typeface="Wingdings" panose="05000000000000000000" pitchFamily="2" charset="2"/>
              <a:buChar char="ü"/>
            </a:pPr>
            <a:r>
              <a:rPr lang="tr-TR" sz="1400" dirty="0" smtClean="0"/>
              <a:t>Bölgenin kırsal ve yerel kalkınma kapasitesini, iş ve yatırım imkanlarını geliştirir.</a:t>
            </a:r>
          </a:p>
          <a:p>
            <a:pPr marL="285750" indent="-285750">
              <a:buFont typeface="Wingdings" panose="05000000000000000000" pitchFamily="2" charset="2"/>
              <a:buChar char="ü"/>
            </a:pPr>
            <a:r>
              <a:rPr lang="tr-TR" sz="1400" dirty="0" smtClean="0"/>
              <a:t>Kamu ve özel sektör arasındaki işbirliğini geliştirir.</a:t>
            </a:r>
          </a:p>
          <a:p>
            <a:pPr marL="285750" indent="-285750">
              <a:buFont typeface="Wingdings" panose="05000000000000000000" pitchFamily="2" charset="2"/>
              <a:buChar char="ü"/>
            </a:pPr>
            <a:r>
              <a:rPr lang="tr-TR" sz="1400" dirty="0" smtClean="0"/>
              <a:t>İç ve dış kaynaklı fonları, bölgenin plan ve programlarına uygun olarak kullanır.</a:t>
            </a:r>
          </a:p>
          <a:p>
            <a:pPr marL="285750" indent="-285750">
              <a:buFont typeface="Wingdings" panose="05000000000000000000" pitchFamily="2" charset="2"/>
              <a:buChar char="ü"/>
            </a:pPr>
            <a:r>
              <a:rPr lang="tr-TR" sz="1400" dirty="0" smtClean="0"/>
              <a:t>Ekonomik ve sosyal gelişmeyi hızlandırır, rekabet gücünü artırır.</a:t>
            </a:r>
          </a:p>
          <a:p>
            <a:pPr marL="285750" indent="-285750">
              <a:buFont typeface="Wingdings" panose="05000000000000000000" pitchFamily="2" charset="2"/>
              <a:buChar char="ü"/>
            </a:pPr>
            <a:r>
              <a:rPr lang="tr-TR" sz="1400" dirty="0" smtClean="0"/>
              <a:t>Ulusal ve uluslararası düzeylerde bölgeyi tanıtır.</a:t>
            </a:r>
          </a:p>
        </p:txBody>
      </p:sp>
      <p:sp>
        <p:nvSpPr>
          <p:cNvPr id="10" name="Metin kutusu 9"/>
          <p:cNvSpPr txBox="1"/>
          <p:nvPr/>
        </p:nvSpPr>
        <p:spPr>
          <a:xfrm>
            <a:off x="849893" y="3614325"/>
            <a:ext cx="6588920" cy="2893100"/>
          </a:xfrm>
          <a:prstGeom prst="rect">
            <a:avLst/>
          </a:prstGeom>
          <a:noFill/>
        </p:spPr>
        <p:txBody>
          <a:bodyPr wrap="square" rtlCol="0">
            <a:spAutoFit/>
          </a:bodyPr>
          <a:lstStyle/>
          <a:p>
            <a:r>
              <a:rPr lang="tr-TR" sz="1400" b="1" dirty="0" smtClean="0">
                <a:solidFill>
                  <a:schemeClr val="accent1">
                    <a:lumMod val="50000"/>
                  </a:schemeClr>
                </a:solidFill>
              </a:rPr>
              <a:t>Artvin Yatırım Destek Ofisi</a:t>
            </a:r>
          </a:p>
          <a:p>
            <a:pPr marL="285750" indent="-285750">
              <a:buFont typeface="Wingdings" panose="05000000000000000000" pitchFamily="2" charset="2"/>
              <a:buChar char="ü"/>
            </a:pPr>
            <a:r>
              <a:rPr lang="tr-TR" sz="1400" dirty="0" smtClean="0"/>
              <a:t>Kamu, özel sektör ve STK’lara danışmanlık sağladık.</a:t>
            </a:r>
          </a:p>
          <a:p>
            <a:pPr marL="285750" indent="-285750">
              <a:buFont typeface="Wingdings" panose="05000000000000000000" pitchFamily="2" charset="2"/>
              <a:buChar char="ü"/>
            </a:pPr>
            <a:r>
              <a:rPr lang="tr-TR" sz="1400" dirty="0" smtClean="0"/>
              <a:t>Coğrafi işaretli ürünlerin sayısına ve tanıtımına katkı sağladık.</a:t>
            </a:r>
          </a:p>
          <a:p>
            <a:pPr marL="285750" indent="-285750">
              <a:buFont typeface="Wingdings" panose="05000000000000000000" pitchFamily="2" charset="2"/>
              <a:buChar char="ü"/>
            </a:pPr>
            <a:r>
              <a:rPr lang="tr-TR" sz="1400" dirty="0" smtClean="0"/>
              <a:t>Kadın kooperatiflerinin kuruluşlarına öncülük ettik.</a:t>
            </a:r>
          </a:p>
          <a:p>
            <a:pPr marL="285750" indent="-285750">
              <a:buFont typeface="Wingdings" panose="05000000000000000000" pitchFamily="2" charset="2"/>
              <a:buChar char="ü"/>
            </a:pPr>
            <a:r>
              <a:rPr lang="tr-TR" sz="1400" dirty="0" smtClean="0"/>
              <a:t>Artvin’in tanıtımına katkı sağladık.</a:t>
            </a:r>
          </a:p>
          <a:p>
            <a:pPr marL="285750" indent="-285750">
              <a:buFont typeface="Wingdings" panose="05000000000000000000" pitchFamily="2" charset="2"/>
              <a:buChar char="ü"/>
            </a:pPr>
            <a:r>
              <a:rPr lang="tr-TR" sz="1400" dirty="0" smtClean="0"/>
              <a:t>Markalaşma çalışmalarına katkı sağladık.</a:t>
            </a:r>
          </a:p>
          <a:p>
            <a:pPr marL="285750" indent="-285750">
              <a:buFont typeface="Wingdings" panose="05000000000000000000" pitchFamily="2" charset="2"/>
              <a:buChar char="ü"/>
            </a:pPr>
            <a:r>
              <a:rPr lang="tr-TR" sz="1400" dirty="0" smtClean="0"/>
              <a:t>Şehir markalaşmasına öncülük ettik ( Şavşat </a:t>
            </a:r>
            <a:r>
              <a:rPr lang="tr-TR" sz="1400" dirty="0" err="1" smtClean="0"/>
              <a:t>Cittasalow</a:t>
            </a:r>
            <a:r>
              <a:rPr lang="tr-TR" sz="1400" dirty="0" smtClean="0"/>
              <a:t> )</a:t>
            </a:r>
          </a:p>
          <a:p>
            <a:pPr marL="285750" indent="-285750">
              <a:buFont typeface="Wingdings" panose="05000000000000000000" pitchFamily="2" charset="2"/>
              <a:buChar char="ü"/>
            </a:pPr>
            <a:r>
              <a:rPr lang="tr-TR" sz="1400" dirty="0" smtClean="0"/>
              <a:t>Turizmi canlandırdık, potansiyeli artırdık.</a:t>
            </a:r>
          </a:p>
          <a:p>
            <a:pPr marL="285750" indent="-285750">
              <a:buFont typeface="Wingdings" panose="05000000000000000000" pitchFamily="2" charset="2"/>
              <a:buChar char="ü"/>
            </a:pPr>
            <a:r>
              <a:rPr lang="tr-TR" sz="1400" dirty="0" smtClean="0"/>
              <a:t>Turizmde yeni destinasyonların oluşmasına öncülük ettik.</a:t>
            </a:r>
          </a:p>
          <a:p>
            <a:pPr marL="285750" indent="-285750">
              <a:buFont typeface="Wingdings" panose="05000000000000000000" pitchFamily="2" charset="2"/>
              <a:buChar char="ü"/>
            </a:pPr>
            <a:r>
              <a:rPr lang="tr-TR" sz="1400" dirty="0" smtClean="0"/>
              <a:t>Strateji ve eylem planları, analiz, rapor ve fizibiliteler hazırladık.</a:t>
            </a:r>
          </a:p>
          <a:p>
            <a:pPr marL="285750" indent="-285750">
              <a:buFont typeface="Wingdings" panose="05000000000000000000" pitchFamily="2" charset="2"/>
              <a:buChar char="ü"/>
            </a:pPr>
            <a:r>
              <a:rPr lang="tr-TR" sz="1400" dirty="0" smtClean="0"/>
              <a:t>İstihdamı artırdık, ekonomiye katkı sağladık.</a:t>
            </a:r>
          </a:p>
          <a:p>
            <a:pPr marL="285750" indent="-285750">
              <a:buFont typeface="Wingdings" panose="05000000000000000000" pitchFamily="2" charset="2"/>
              <a:buChar char="ü"/>
            </a:pPr>
            <a:r>
              <a:rPr lang="tr-TR" sz="1400" dirty="0" smtClean="0"/>
              <a:t>İl proje havuzunu oluşturduk.</a:t>
            </a:r>
          </a:p>
          <a:p>
            <a:pPr marL="285750" indent="-285750">
              <a:buFont typeface="Wingdings" panose="05000000000000000000" pitchFamily="2" charset="2"/>
              <a:buChar char="ü"/>
            </a:pPr>
            <a:r>
              <a:rPr lang="tr-TR" sz="1400" dirty="0" smtClean="0"/>
              <a:t>Önemli organizasyonlara imza attık, </a:t>
            </a:r>
            <a:r>
              <a:rPr lang="tr-TR" sz="1400" dirty="0" err="1" smtClean="0"/>
              <a:t>çalıştay</a:t>
            </a:r>
            <a:r>
              <a:rPr lang="tr-TR" sz="1400" dirty="0" smtClean="0"/>
              <a:t>, toplantı ve kurullara katılım sağladık.</a:t>
            </a:r>
          </a:p>
        </p:txBody>
      </p:sp>
      <p:sp>
        <p:nvSpPr>
          <p:cNvPr id="12" name="Metin kutusu 11"/>
          <p:cNvSpPr txBox="1"/>
          <p:nvPr/>
        </p:nvSpPr>
        <p:spPr>
          <a:xfrm>
            <a:off x="8081554" y="4219862"/>
            <a:ext cx="3091543" cy="1200329"/>
          </a:xfrm>
          <a:prstGeom prst="rect">
            <a:avLst/>
          </a:prstGeom>
          <a:noFill/>
        </p:spPr>
        <p:txBody>
          <a:bodyPr wrap="square" rtlCol="0">
            <a:spAutoFit/>
          </a:bodyPr>
          <a:lstStyle/>
          <a:p>
            <a:r>
              <a:rPr lang="tr-TR" b="1" dirty="0" smtClean="0">
                <a:solidFill>
                  <a:schemeClr val="accent1">
                    <a:lumMod val="50000"/>
                  </a:schemeClr>
                </a:solidFill>
                <a:latin typeface="Montserrat" pitchFamily="2" charset="-94"/>
              </a:rPr>
              <a:t>Toplam 117 Proje</a:t>
            </a:r>
          </a:p>
          <a:p>
            <a:endParaRPr lang="tr-TR" b="1" dirty="0">
              <a:solidFill>
                <a:schemeClr val="accent1">
                  <a:lumMod val="50000"/>
                </a:schemeClr>
              </a:solidFill>
              <a:latin typeface="Montserrat" pitchFamily="2" charset="-94"/>
            </a:endParaRPr>
          </a:p>
          <a:p>
            <a:r>
              <a:rPr lang="tr-TR" b="1" dirty="0">
                <a:solidFill>
                  <a:schemeClr val="accent1">
                    <a:lumMod val="50000"/>
                  </a:schemeClr>
                </a:solidFill>
                <a:latin typeface="Montserrat" pitchFamily="2" charset="-94"/>
              </a:rPr>
              <a:t>139.796.795,00 TL Destek</a:t>
            </a:r>
          </a:p>
          <a:p>
            <a:r>
              <a:rPr lang="tr-TR" b="1" dirty="0" smtClean="0">
                <a:solidFill>
                  <a:schemeClr val="accent1">
                    <a:lumMod val="50000"/>
                  </a:schemeClr>
                </a:solidFill>
                <a:latin typeface="Montserrat" pitchFamily="2" charset="-94"/>
              </a:rPr>
              <a:t>( 2023 Fiyatlarıyla ) </a:t>
            </a:r>
            <a:endParaRPr lang="tr-TR" dirty="0" smtClean="0">
              <a:solidFill>
                <a:schemeClr val="accent1">
                  <a:lumMod val="50000"/>
                </a:schemeClr>
              </a:solidFill>
              <a:latin typeface="Montserrat" pitchFamily="2" charset="-94"/>
            </a:endParaRPr>
          </a:p>
        </p:txBody>
      </p:sp>
      <p:pic>
        <p:nvPicPr>
          <p:cNvPr id="2" name="Resim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0421" y="2559449"/>
            <a:ext cx="3450336" cy="1286256"/>
          </a:xfrm>
          <a:prstGeom prst="rect">
            <a:avLst/>
          </a:prstGeom>
        </p:spPr>
      </p:pic>
    </p:spTree>
    <p:extLst>
      <p:ext uri="{BB962C8B-B14F-4D97-AF65-F5344CB8AC3E}">
        <p14:creationId xmlns:p14="http://schemas.microsoft.com/office/powerpoint/2010/main" val="899033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3" name="İçerik Yer Tutucusu 2"/>
          <p:cNvSpPr>
            <a:spLocks noGrp="1"/>
          </p:cNvSpPr>
          <p:nvPr>
            <p:ph idx="1"/>
          </p:nvPr>
        </p:nvSpPr>
        <p:spPr/>
        <p:txBody>
          <a:bodyPr>
            <a:normAutofit/>
          </a:bodyPr>
          <a:lstStyle/>
          <a:p>
            <a:pPr marL="0" indent="0">
              <a:buNone/>
            </a:pPr>
            <a:r>
              <a:rPr lang="tr-TR" sz="1800" b="1" dirty="0">
                <a:solidFill>
                  <a:schemeClr val="accent1">
                    <a:lumMod val="50000"/>
                  </a:schemeClr>
                </a:solidFill>
              </a:rPr>
              <a:t>Ulaşım &amp; </a:t>
            </a:r>
            <a:r>
              <a:rPr lang="tr-TR" sz="1800" b="1" dirty="0" smtClean="0">
                <a:solidFill>
                  <a:schemeClr val="accent1">
                    <a:lumMod val="50000"/>
                  </a:schemeClr>
                </a:solidFill>
              </a:rPr>
              <a:t>Lojistik</a:t>
            </a:r>
          </a:p>
          <a:p>
            <a:pPr marL="0" indent="0">
              <a:buNone/>
            </a:pPr>
            <a:endParaRPr lang="tr-TR" sz="1800" b="1" dirty="0" smtClean="0">
              <a:solidFill>
                <a:schemeClr val="accent1">
                  <a:lumMod val="50000"/>
                </a:schemeClr>
              </a:solidFill>
            </a:endParaRPr>
          </a:p>
          <a:p>
            <a:pPr>
              <a:buFont typeface="Wingdings" panose="05000000000000000000" pitchFamily="2" charset="2"/>
              <a:buChar char="ü"/>
            </a:pPr>
            <a:r>
              <a:rPr lang="tr-TR" sz="1500" dirty="0"/>
              <a:t>Gürcistan’a 1 sınır kapısı</a:t>
            </a:r>
          </a:p>
          <a:p>
            <a:pPr>
              <a:buFont typeface="Wingdings" panose="05000000000000000000" pitchFamily="2" charset="2"/>
              <a:buChar char="ü"/>
            </a:pPr>
            <a:r>
              <a:rPr lang="tr-TR" sz="1500" dirty="0"/>
              <a:t>Rize-Artvin Havalimanı</a:t>
            </a:r>
          </a:p>
          <a:p>
            <a:pPr>
              <a:buFont typeface="Wingdings" panose="05000000000000000000" pitchFamily="2" charset="2"/>
              <a:buChar char="ü"/>
            </a:pPr>
            <a:r>
              <a:rPr lang="tr-TR" sz="1500" dirty="0"/>
              <a:t>Sarp sınır kapısına 15 km </a:t>
            </a:r>
            <a:r>
              <a:rPr lang="tr-TR" sz="1500" dirty="0" smtClean="0"/>
              <a:t>uzaklıkta </a:t>
            </a:r>
            <a:r>
              <a:rPr lang="tr-TR" sz="1500" dirty="0"/>
              <a:t>Hopa </a:t>
            </a:r>
            <a:r>
              <a:rPr lang="tr-TR" sz="1500" dirty="0" smtClean="0"/>
              <a:t>Limanı</a:t>
            </a:r>
          </a:p>
          <a:p>
            <a:pPr>
              <a:buFont typeface="Wingdings" panose="05000000000000000000" pitchFamily="2" charset="2"/>
              <a:buChar char="ü"/>
            </a:pPr>
            <a:r>
              <a:rPr lang="tr-TR" sz="1500" kern="0" dirty="0">
                <a:solidFill>
                  <a:prstClr val="black"/>
                </a:solidFill>
              </a:rPr>
              <a:t>Karadeniz Sahil </a:t>
            </a:r>
            <a:r>
              <a:rPr lang="tr-TR" sz="1500" kern="0" dirty="0" smtClean="0">
                <a:solidFill>
                  <a:prstClr val="black"/>
                </a:solidFill>
              </a:rPr>
              <a:t>Yolu; </a:t>
            </a:r>
            <a:r>
              <a:rPr lang="tr-TR" sz="1500" kern="0" dirty="0">
                <a:solidFill>
                  <a:prstClr val="black"/>
                </a:solidFill>
              </a:rPr>
              <a:t>Sinop’tan Hopa’ya kadar yüksek nitelikli </a:t>
            </a:r>
            <a:r>
              <a:rPr lang="tr-TR" sz="1500" kern="0" dirty="0" smtClean="0">
                <a:solidFill>
                  <a:prstClr val="black"/>
                </a:solidFill>
              </a:rPr>
              <a:t>karayolu</a:t>
            </a:r>
          </a:p>
          <a:p>
            <a:pPr>
              <a:buFont typeface="Wingdings" panose="05000000000000000000" pitchFamily="2" charset="2"/>
              <a:buChar char="ü"/>
            </a:pPr>
            <a:r>
              <a:rPr lang="tr-TR" sz="1500" dirty="0" smtClean="0"/>
              <a:t>Avrupa </a:t>
            </a:r>
            <a:r>
              <a:rPr lang="tr-TR" sz="1500" dirty="0"/>
              <a:t>ve Dünya’da </a:t>
            </a:r>
            <a:r>
              <a:rPr lang="tr-TR" sz="1500" dirty="0" smtClean="0"/>
              <a:t>sayılı </a:t>
            </a:r>
            <a:r>
              <a:rPr lang="tr-TR" sz="1500" dirty="0"/>
              <a:t>tüneller arasına </a:t>
            </a:r>
            <a:r>
              <a:rPr lang="tr-TR" sz="1500" dirty="0" smtClean="0"/>
              <a:t>girmiş </a:t>
            </a:r>
            <a:r>
              <a:rPr lang="tr-TR" sz="1500" kern="0" dirty="0" smtClean="0">
                <a:solidFill>
                  <a:prstClr val="black"/>
                </a:solidFill>
              </a:rPr>
              <a:t>Ülkemizin </a:t>
            </a:r>
            <a:r>
              <a:rPr lang="tr-TR" sz="1500" kern="0" dirty="0">
                <a:solidFill>
                  <a:prstClr val="black"/>
                </a:solidFill>
              </a:rPr>
              <a:t>en uzun </a:t>
            </a:r>
            <a:endParaRPr lang="tr-TR" sz="1500" kern="0" dirty="0" smtClean="0">
              <a:solidFill>
                <a:prstClr val="black"/>
              </a:solidFill>
            </a:endParaRPr>
          </a:p>
          <a:p>
            <a:pPr marL="0" indent="0">
              <a:buNone/>
            </a:pPr>
            <a:r>
              <a:rPr lang="tr-TR" sz="1500" kern="0" dirty="0">
                <a:solidFill>
                  <a:prstClr val="black"/>
                </a:solidFill>
              </a:rPr>
              <a:t> </a:t>
            </a:r>
            <a:r>
              <a:rPr lang="tr-TR" sz="1500" kern="0" dirty="0" smtClean="0">
                <a:solidFill>
                  <a:prstClr val="black"/>
                </a:solidFill>
              </a:rPr>
              <a:t>     tünellerinden birisi olan Cankurtaran Tüneli</a:t>
            </a:r>
            <a:endParaRPr lang="tr-TR" sz="1500" dirty="0"/>
          </a:p>
        </p:txBody>
      </p:sp>
      <p:pic>
        <p:nvPicPr>
          <p:cNvPr id="4" name="Resim 3"/>
          <p:cNvPicPr>
            <a:picLocks noChangeAspect="1"/>
          </p:cNvPicPr>
          <p:nvPr/>
        </p:nvPicPr>
        <p:blipFill>
          <a:blip r:embed="rId3"/>
          <a:stretch>
            <a:fillRect/>
          </a:stretch>
        </p:blipFill>
        <p:spPr>
          <a:xfrm>
            <a:off x="6330066" y="4493817"/>
            <a:ext cx="3584689" cy="1949550"/>
          </a:xfrm>
          <a:prstGeom prst="rect">
            <a:avLst/>
          </a:prstGeom>
        </p:spPr>
      </p:pic>
      <p:pic>
        <p:nvPicPr>
          <p:cNvPr id="5" name="Resim 4"/>
          <p:cNvPicPr>
            <a:picLocks noChangeAspect="1"/>
          </p:cNvPicPr>
          <p:nvPr/>
        </p:nvPicPr>
        <p:blipFill>
          <a:blip r:embed="rId4"/>
          <a:stretch>
            <a:fillRect/>
          </a:stretch>
        </p:blipFill>
        <p:spPr>
          <a:xfrm>
            <a:off x="6970146" y="2327751"/>
            <a:ext cx="3614057" cy="1899662"/>
          </a:xfrm>
          <a:prstGeom prst="rect">
            <a:avLst/>
          </a:prstGeom>
        </p:spPr>
      </p:pic>
      <p:pic>
        <p:nvPicPr>
          <p:cNvPr id="6" name="Resim 5"/>
          <p:cNvPicPr>
            <a:picLocks noChangeAspect="1"/>
          </p:cNvPicPr>
          <p:nvPr/>
        </p:nvPicPr>
        <p:blipFill>
          <a:blip r:embed="rId5"/>
          <a:stretch>
            <a:fillRect/>
          </a:stretch>
        </p:blipFill>
        <p:spPr>
          <a:xfrm>
            <a:off x="1452193" y="4758346"/>
            <a:ext cx="4121253" cy="1420491"/>
          </a:xfrm>
          <a:prstGeom prst="rect">
            <a:avLst/>
          </a:prstGeom>
        </p:spPr>
      </p:pic>
    </p:spTree>
    <p:extLst>
      <p:ext uri="{BB962C8B-B14F-4D97-AF65-F5344CB8AC3E}">
        <p14:creationId xmlns:p14="http://schemas.microsoft.com/office/powerpoint/2010/main" val="399460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8" name="İçerik Yer Tutucusu 7"/>
          <p:cNvSpPr txBox="1">
            <a:spLocks noGrp="1"/>
          </p:cNvSpPr>
          <p:nvPr>
            <p:ph idx="1"/>
          </p:nvPr>
        </p:nvSpPr>
        <p:spPr>
          <a:xfrm>
            <a:off x="838200" y="1825625"/>
            <a:ext cx="10515600" cy="1069011"/>
          </a:xfrm>
          <a:prstGeom prst="rect">
            <a:avLst/>
          </a:prstGeom>
          <a:noFill/>
        </p:spPr>
        <p:txBody>
          <a:bodyPr wrap="square" rtlCol="0">
            <a:spAutoFit/>
          </a:bodyPr>
          <a:lstStyle/>
          <a:p>
            <a:pPr marL="0" indent="0">
              <a:buNone/>
            </a:pPr>
            <a:r>
              <a:rPr lang="tr-TR" sz="1800" b="1" dirty="0" smtClean="0"/>
              <a:t>Artvin İli GSYH ( 2022 )</a:t>
            </a:r>
          </a:p>
          <a:p>
            <a:pPr marL="0" indent="0">
              <a:buNone/>
            </a:pPr>
            <a:endParaRPr lang="tr-TR" sz="1800" b="1" dirty="0" smtClean="0"/>
          </a:p>
          <a:p>
            <a:pPr marL="0" indent="0">
              <a:buNone/>
            </a:pPr>
            <a:r>
              <a:rPr lang="tr-TR" sz="1600" dirty="0"/>
              <a:t>Artvin </a:t>
            </a:r>
            <a:r>
              <a:rPr lang="tr-TR" sz="1600" b="1" dirty="0">
                <a:solidFill>
                  <a:srgbClr val="C00000"/>
                </a:solidFill>
              </a:rPr>
              <a:t>27.712.199 TL </a:t>
            </a:r>
            <a:r>
              <a:rPr lang="tr-TR" sz="1600" dirty="0"/>
              <a:t>ile </a:t>
            </a:r>
            <a:r>
              <a:rPr lang="tr-TR" sz="1600" b="1" dirty="0"/>
              <a:t>70. </a:t>
            </a:r>
            <a:r>
              <a:rPr lang="tr-TR" sz="1600" dirty="0"/>
              <a:t>sırada, kişi başında </a:t>
            </a:r>
            <a:r>
              <a:rPr lang="tr-TR" sz="1600" b="1" dirty="0">
                <a:solidFill>
                  <a:srgbClr val="C00000"/>
                </a:solidFill>
              </a:rPr>
              <a:t>163.520 TL </a:t>
            </a:r>
            <a:r>
              <a:rPr lang="tr-TR" sz="1600" dirty="0" smtClean="0"/>
              <a:t>ile </a:t>
            </a:r>
            <a:r>
              <a:rPr lang="tr-TR" sz="1600" b="1" dirty="0"/>
              <a:t>1</a:t>
            </a:r>
            <a:r>
              <a:rPr lang="tr-TR" sz="1600" b="1" dirty="0" smtClean="0"/>
              <a:t>7. </a:t>
            </a:r>
            <a:r>
              <a:rPr lang="tr-TR" sz="1600" dirty="0" smtClean="0"/>
              <a:t>sırada</a:t>
            </a:r>
          </a:p>
        </p:txBody>
      </p:sp>
      <p:pic>
        <p:nvPicPr>
          <p:cNvPr id="9" name="Resim 8"/>
          <p:cNvPicPr>
            <a:picLocks noChangeAspect="1"/>
          </p:cNvPicPr>
          <p:nvPr/>
        </p:nvPicPr>
        <p:blipFill>
          <a:blip r:embed="rId3"/>
          <a:stretch>
            <a:fillRect/>
          </a:stretch>
        </p:blipFill>
        <p:spPr>
          <a:xfrm>
            <a:off x="7504464" y="1503352"/>
            <a:ext cx="3383573" cy="2304488"/>
          </a:xfrm>
          <a:prstGeom prst="rect">
            <a:avLst/>
          </a:prstGeom>
        </p:spPr>
      </p:pic>
      <p:sp>
        <p:nvSpPr>
          <p:cNvPr id="10" name="Metin kutusu 9"/>
          <p:cNvSpPr txBox="1"/>
          <p:nvPr/>
        </p:nvSpPr>
        <p:spPr>
          <a:xfrm>
            <a:off x="865902" y="3711483"/>
            <a:ext cx="3006453" cy="1661993"/>
          </a:xfrm>
          <a:prstGeom prst="rect">
            <a:avLst/>
          </a:prstGeom>
          <a:noFill/>
        </p:spPr>
        <p:txBody>
          <a:bodyPr wrap="square" rtlCol="0">
            <a:spAutoFit/>
          </a:bodyPr>
          <a:lstStyle/>
          <a:p>
            <a:r>
              <a:rPr lang="tr-TR" b="1" dirty="0" smtClean="0"/>
              <a:t>GSYH </a:t>
            </a:r>
            <a:r>
              <a:rPr lang="tr-TR" b="1" dirty="0" err="1" smtClean="0"/>
              <a:t>Sektörel</a:t>
            </a:r>
            <a:r>
              <a:rPr lang="tr-TR" b="1" dirty="0" smtClean="0"/>
              <a:t> Dağılımı</a:t>
            </a:r>
            <a:endParaRPr lang="tr-TR" sz="1400" b="1" dirty="0" smtClean="0"/>
          </a:p>
          <a:p>
            <a:pPr>
              <a:lnSpc>
                <a:spcPct val="200000"/>
              </a:lnSpc>
            </a:pPr>
            <a:r>
              <a:rPr lang="tr-TR" sz="1400" b="1" dirty="0" smtClean="0"/>
              <a:t>Tarım : </a:t>
            </a:r>
            <a:r>
              <a:rPr lang="tr-TR" sz="1400" dirty="0"/>
              <a:t>% 9,90</a:t>
            </a:r>
          </a:p>
          <a:p>
            <a:pPr>
              <a:lnSpc>
                <a:spcPct val="200000"/>
              </a:lnSpc>
            </a:pPr>
            <a:r>
              <a:rPr lang="tr-TR" sz="1400" b="1" dirty="0" smtClean="0"/>
              <a:t>İmalat : </a:t>
            </a:r>
            <a:r>
              <a:rPr lang="tr-TR" sz="1400" dirty="0"/>
              <a:t>% 39,62</a:t>
            </a:r>
          </a:p>
          <a:p>
            <a:pPr>
              <a:lnSpc>
                <a:spcPct val="200000"/>
              </a:lnSpc>
            </a:pPr>
            <a:r>
              <a:rPr lang="tr-TR" sz="1400" b="1" dirty="0" smtClean="0"/>
              <a:t>Hizmet ve Diğer : </a:t>
            </a:r>
            <a:r>
              <a:rPr lang="tr-TR" sz="1400" dirty="0"/>
              <a:t>% 50,48</a:t>
            </a:r>
          </a:p>
        </p:txBody>
      </p:sp>
      <p:sp>
        <p:nvSpPr>
          <p:cNvPr id="11" name="Metin kutusu 10"/>
          <p:cNvSpPr txBox="1"/>
          <p:nvPr/>
        </p:nvSpPr>
        <p:spPr>
          <a:xfrm>
            <a:off x="4010132" y="3711483"/>
            <a:ext cx="3204215" cy="2739211"/>
          </a:xfrm>
          <a:prstGeom prst="rect">
            <a:avLst/>
          </a:prstGeom>
          <a:noFill/>
        </p:spPr>
        <p:txBody>
          <a:bodyPr wrap="square" rtlCol="0">
            <a:spAutoFit/>
          </a:bodyPr>
          <a:lstStyle/>
          <a:p>
            <a:r>
              <a:rPr lang="tr-TR" b="1" dirty="0" smtClean="0"/>
              <a:t>Dış Ticaret Verileri</a:t>
            </a:r>
          </a:p>
          <a:p>
            <a:endParaRPr lang="tr-TR" sz="1400" b="1" dirty="0"/>
          </a:p>
          <a:p>
            <a:r>
              <a:rPr lang="tr-TR" sz="1400" b="1" dirty="0" smtClean="0"/>
              <a:t>2020 : </a:t>
            </a:r>
            <a:r>
              <a:rPr lang="tr-TR" sz="1400" dirty="0" smtClean="0"/>
              <a:t>55,5 Milyon Dolar İhracat  </a:t>
            </a:r>
          </a:p>
          <a:p>
            <a:r>
              <a:rPr lang="tr-TR" sz="1400" dirty="0" smtClean="0"/>
              <a:t>17,7 Milyon Dolar İthalat</a:t>
            </a:r>
          </a:p>
          <a:p>
            <a:endParaRPr lang="tr-TR" sz="1400" b="1" dirty="0" smtClean="0"/>
          </a:p>
          <a:p>
            <a:r>
              <a:rPr lang="tr-TR" sz="1400" b="1" dirty="0" smtClean="0"/>
              <a:t>2021 : </a:t>
            </a:r>
            <a:r>
              <a:rPr lang="tr-TR" sz="1400" dirty="0" smtClean="0"/>
              <a:t>55,8 Milyon Dolar İhracat </a:t>
            </a:r>
          </a:p>
          <a:p>
            <a:r>
              <a:rPr lang="tr-TR" sz="1400" dirty="0" smtClean="0"/>
              <a:t>31,3 Milyon Dolar İthalat</a:t>
            </a:r>
          </a:p>
          <a:p>
            <a:endParaRPr lang="tr-TR" sz="1400" b="1" dirty="0" smtClean="0"/>
          </a:p>
          <a:p>
            <a:r>
              <a:rPr lang="tr-TR" sz="1400" b="1" dirty="0" smtClean="0"/>
              <a:t>2022 : </a:t>
            </a:r>
            <a:r>
              <a:rPr lang="tr-TR" sz="1400" dirty="0" smtClean="0"/>
              <a:t>59,5 Milyon Dolar İhracat </a:t>
            </a:r>
          </a:p>
          <a:p>
            <a:r>
              <a:rPr lang="tr-TR" sz="1400" dirty="0" smtClean="0"/>
              <a:t>38 Milyon Dolar İthalat</a:t>
            </a:r>
          </a:p>
          <a:p>
            <a:endParaRPr lang="tr-TR" sz="1400" b="1" dirty="0" smtClean="0"/>
          </a:p>
          <a:p>
            <a:r>
              <a:rPr lang="tr-TR" sz="1400" b="1" dirty="0" smtClean="0"/>
              <a:t>2023 : </a:t>
            </a:r>
            <a:r>
              <a:rPr lang="tr-TR" sz="1400" dirty="0" smtClean="0"/>
              <a:t>66,1 Milyon Dolar İhracat</a:t>
            </a:r>
            <a:endParaRPr lang="tr-TR" sz="1400" b="1" dirty="0" smtClean="0"/>
          </a:p>
        </p:txBody>
      </p:sp>
      <p:sp>
        <p:nvSpPr>
          <p:cNvPr id="12" name="Metin kutusu 11"/>
          <p:cNvSpPr txBox="1"/>
          <p:nvPr/>
        </p:nvSpPr>
        <p:spPr>
          <a:xfrm>
            <a:off x="7504464" y="3863124"/>
            <a:ext cx="4056150" cy="2893100"/>
          </a:xfrm>
          <a:prstGeom prst="rect">
            <a:avLst/>
          </a:prstGeom>
          <a:noFill/>
        </p:spPr>
        <p:txBody>
          <a:bodyPr wrap="square" rtlCol="0">
            <a:spAutoFit/>
          </a:bodyPr>
          <a:lstStyle/>
          <a:p>
            <a:r>
              <a:rPr lang="tr-TR" sz="1400" b="1" dirty="0" smtClean="0"/>
              <a:t>2023 İhracat Verileri </a:t>
            </a:r>
            <a:r>
              <a:rPr lang="tr-TR" sz="1400" b="1" dirty="0" err="1" smtClean="0"/>
              <a:t>Sektörel</a:t>
            </a:r>
            <a:r>
              <a:rPr lang="tr-TR" sz="1400" b="1" dirty="0" smtClean="0"/>
              <a:t> Dağılımı</a:t>
            </a:r>
          </a:p>
          <a:p>
            <a:pPr>
              <a:lnSpc>
                <a:spcPct val="200000"/>
              </a:lnSpc>
            </a:pPr>
            <a:r>
              <a:rPr lang="tr-TR" sz="1400" b="1" dirty="0" smtClean="0"/>
              <a:t>% 27,1 – </a:t>
            </a:r>
            <a:r>
              <a:rPr lang="tr-TR" sz="1400" dirty="0" smtClean="0"/>
              <a:t>Yaş Meyve ve Sebze</a:t>
            </a:r>
          </a:p>
          <a:p>
            <a:pPr>
              <a:lnSpc>
                <a:spcPct val="200000"/>
              </a:lnSpc>
            </a:pPr>
            <a:r>
              <a:rPr lang="tr-TR" sz="1400" b="1" dirty="0" smtClean="0"/>
              <a:t>% 24,6 - </a:t>
            </a:r>
            <a:r>
              <a:rPr lang="tr-TR" sz="1400" dirty="0" smtClean="0"/>
              <a:t>Çelik</a:t>
            </a:r>
          </a:p>
          <a:p>
            <a:pPr>
              <a:lnSpc>
                <a:spcPct val="200000"/>
              </a:lnSpc>
            </a:pPr>
            <a:r>
              <a:rPr lang="tr-TR" sz="1400" b="1" dirty="0" smtClean="0"/>
              <a:t>% 10,8 - </a:t>
            </a:r>
            <a:r>
              <a:rPr lang="tr-TR" sz="1400" dirty="0" smtClean="0"/>
              <a:t>Mobilya, Kağıt ve Orman Ürünleri</a:t>
            </a:r>
          </a:p>
          <a:p>
            <a:pPr>
              <a:lnSpc>
                <a:spcPct val="200000"/>
              </a:lnSpc>
            </a:pPr>
            <a:r>
              <a:rPr lang="tr-TR" sz="1400" b="1" dirty="0" smtClean="0"/>
              <a:t>% 10,1 </a:t>
            </a:r>
            <a:r>
              <a:rPr lang="tr-TR" sz="1400" b="1" dirty="0"/>
              <a:t>- </a:t>
            </a:r>
            <a:r>
              <a:rPr lang="tr-TR" sz="1400" dirty="0"/>
              <a:t>Çimento Cam Seramik ve Toprak </a:t>
            </a:r>
            <a:r>
              <a:rPr lang="tr-TR" sz="1400" dirty="0" smtClean="0"/>
              <a:t>Ürünleri</a:t>
            </a:r>
          </a:p>
          <a:p>
            <a:pPr>
              <a:lnSpc>
                <a:spcPct val="200000"/>
              </a:lnSpc>
            </a:pPr>
            <a:r>
              <a:rPr lang="tr-TR" sz="1400" b="1" dirty="0"/>
              <a:t>% 7,2 </a:t>
            </a:r>
            <a:r>
              <a:rPr lang="tr-TR" sz="1400" dirty="0"/>
              <a:t>- Demir ve Demir Dışı Metaller </a:t>
            </a:r>
            <a:endParaRPr lang="tr-TR" sz="1400" dirty="0" smtClean="0"/>
          </a:p>
          <a:p>
            <a:pPr>
              <a:lnSpc>
                <a:spcPct val="200000"/>
              </a:lnSpc>
            </a:pPr>
            <a:r>
              <a:rPr lang="tr-TR" sz="1400" b="1" dirty="0" smtClean="0"/>
              <a:t>% 5 - </a:t>
            </a:r>
            <a:r>
              <a:rPr lang="tr-TR" sz="1400" b="1" dirty="0" smtClean="0"/>
              <a:t> </a:t>
            </a:r>
            <a:r>
              <a:rPr lang="tr-TR" sz="1400" dirty="0" smtClean="0"/>
              <a:t>Madencilik </a:t>
            </a:r>
            <a:r>
              <a:rPr lang="tr-TR" sz="1400" dirty="0"/>
              <a:t>Ürünleri </a:t>
            </a:r>
            <a:endParaRPr lang="tr-TR" sz="1400" dirty="0" smtClean="0"/>
          </a:p>
        </p:txBody>
      </p:sp>
    </p:spTree>
    <p:extLst>
      <p:ext uri="{BB962C8B-B14F-4D97-AF65-F5344CB8AC3E}">
        <p14:creationId xmlns:p14="http://schemas.microsoft.com/office/powerpoint/2010/main" val="1942797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4" name="Dikdörtgen 3"/>
          <p:cNvSpPr/>
          <p:nvPr/>
        </p:nvSpPr>
        <p:spPr>
          <a:xfrm>
            <a:off x="962131" y="1864364"/>
            <a:ext cx="10359011" cy="1200329"/>
          </a:xfrm>
          <a:prstGeom prst="rect">
            <a:avLst/>
          </a:prstGeom>
        </p:spPr>
        <p:txBody>
          <a:bodyPr wrap="square">
            <a:spAutoFit/>
          </a:bodyPr>
          <a:lstStyle/>
          <a:p>
            <a:r>
              <a:rPr lang="tr-TR" b="1" dirty="0" err="1"/>
              <a:t>Sosyo</a:t>
            </a:r>
            <a:r>
              <a:rPr lang="tr-TR" b="1" dirty="0"/>
              <a:t> Ekonomik Gelişmişlik Endeksleri ( SEGE )</a:t>
            </a:r>
          </a:p>
          <a:p>
            <a:endParaRPr lang="tr-TR" b="1" dirty="0"/>
          </a:p>
          <a:p>
            <a:pPr algn="just"/>
            <a:r>
              <a:rPr lang="tr-TR" dirty="0"/>
              <a:t>T.C. Sanayi ve Teknoloji Bakanlığı’nın </a:t>
            </a:r>
            <a:r>
              <a:rPr lang="tr-TR" dirty="0" smtClean="0"/>
              <a:t>2017 </a:t>
            </a:r>
            <a:r>
              <a:rPr lang="tr-TR" dirty="0"/>
              <a:t>yılında il bazlı oluşturduğu SEGE </a:t>
            </a:r>
            <a:r>
              <a:rPr lang="tr-TR" dirty="0" smtClean="0"/>
              <a:t>sıralamalarında TR90 </a:t>
            </a:r>
            <a:r>
              <a:rPr lang="tr-TR" dirty="0"/>
              <a:t>Bölgesi 26 adet Düzey 2 bölgesi içinde 17. sırada yer almaktadır. Artvin iller sıralamasında </a:t>
            </a:r>
            <a:r>
              <a:rPr lang="tr-TR" dirty="0" smtClean="0"/>
              <a:t>ise 49. </a:t>
            </a:r>
            <a:r>
              <a:rPr lang="tr-TR" dirty="0"/>
              <a:t>sırada yer almaktadır.</a:t>
            </a:r>
          </a:p>
        </p:txBody>
      </p:sp>
      <p:graphicFrame>
        <p:nvGraphicFramePr>
          <p:cNvPr id="5" name="Tablo 4"/>
          <p:cNvGraphicFramePr>
            <a:graphicFrameLocks noGrp="1"/>
          </p:cNvGraphicFramePr>
          <p:nvPr>
            <p:extLst>
              <p:ext uri="{D42A27DB-BD31-4B8C-83A1-F6EECF244321}">
                <p14:modId xmlns:p14="http://schemas.microsoft.com/office/powerpoint/2010/main" val="4050815420"/>
              </p:ext>
            </p:extLst>
          </p:nvPr>
        </p:nvGraphicFramePr>
        <p:xfrm>
          <a:off x="1175578" y="3587930"/>
          <a:ext cx="6543566" cy="2354940"/>
        </p:xfrm>
        <a:graphic>
          <a:graphicData uri="http://schemas.openxmlformats.org/drawingml/2006/table">
            <a:tbl>
              <a:tblPr firstRow="1" firstCol="1" bandRow="1">
                <a:tableStyleId>{B301B821-A1FF-4177-AEE7-76D212191A09}</a:tableStyleId>
              </a:tblPr>
              <a:tblGrid>
                <a:gridCol w="1099757">
                  <a:extLst>
                    <a:ext uri="{9D8B030D-6E8A-4147-A177-3AD203B41FA5}">
                      <a16:colId xmlns:a16="http://schemas.microsoft.com/office/drawing/2014/main" val="22826065"/>
                    </a:ext>
                  </a:extLst>
                </a:gridCol>
                <a:gridCol w="1238664">
                  <a:extLst>
                    <a:ext uri="{9D8B030D-6E8A-4147-A177-3AD203B41FA5}">
                      <a16:colId xmlns:a16="http://schemas.microsoft.com/office/drawing/2014/main" val="2016445572"/>
                    </a:ext>
                  </a:extLst>
                </a:gridCol>
                <a:gridCol w="1546357">
                  <a:extLst>
                    <a:ext uri="{9D8B030D-6E8A-4147-A177-3AD203B41FA5}">
                      <a16:colId xmlns:a16="http://schemas.microsoft.com/office/drawing/2014/main" val="302734061"/>
                    </a:ext>
                  </a:extLst>
                </a:gridCol>
                <a:gridCol w="1159768">
                  <a:extLst>
                    <a:ext uri="{9D8B030D-6E8A-4147-A177-3AD203B41FA5}">
                      <a16:colId xmlns:a16="http://schemas.microsoft.com/office/drawing/2014/main" val="2889869022"/>
                    </a:ext>
                  </a:extLst>
                </a:gridCol>
                <a:gridCol w="1472017">
                  <a:extLst>
                    <a:ext uri="{9D8B030D-6E8A-4147-A177-3AD203B41FA5}">
                      <a16:colId xmlns:a16="http://schemas.microsoft.com/office/drawing/2014/main" val="696146537"/>
                    </a:ext>
                  </a:extLst>
                </a:gridCol>
                <a:gridCol w="27003">
                  <a:extLst>
                    <a:ext uri="{9D8B030D-6E8A-4147-A177-3AD203B41FA5}">
                      <a16:colId xmlns:a16="http://schemas.microsoft.com/office/drawing/2014/main" val="666226845"/>
                    </a:ext>
                  </a:extLst>
                </a:gridCol>
              </a:tblGrid>
              <a:tr h="235494">
                <a:tc>
                  <a:txBody>
                    <a:bodyPr/>
                    <a:lstStyle/>
                    <a:p>
                      <a:pPr algn="ctr">
                        <a:spcAft>
                          <a:spcPts val="0"/>
                        </a:spcAft>
                      </a:pPr>
                      <a:r>
                        <a:rPr lang="tr-TR" sz="1300" dirty="0">
                          <a:effectLst/>
                        </a:rPr>
                        <a:t>İlçe Adı</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2022 Sıralama</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2017 Sıralama</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Değişim</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Kademe</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462812669"/>
                  </a:ext>
                </a:extLst>
              </a:tr>
              <a:tr h="235494">
                <a:tc>
                  <a:txBody>
                    <a:bodyPr/>
                    <a:lstStyle/>
                    <a:p>
                      <a:pPr algn="ctr">
                        <a:spcAft>
                          <a:spcPts val="0"/>
                        </a:spcAft>
                      </a:pPr>
                      <a:r>
                        <a:rPr lang="tr-TR" sz="1300" dirty="0">
                          <a:effectLst/>
                        </a:rPr>
                        <a:t>Hopa</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220</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268</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+48</a:t>
                      </a:r>
                      <a:r>
                        <a:rPr lang="tr-TR" sz="1300" dirty="0">
                          <a:effectLst/>
                        </a:rPr>
                        <a:t> </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2</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785959203"/>
                  </a:ext>
                </a:extLst>
              </a:tr>
              <a:tr h="235494">
                <a:tc>
                  <a:txBody>
                    <a:bodyPr/>
                    <a:lstStyle/>
                    <a:p>
                      <a:pPr algn="ctr">
                        <a:spcAft>
                          <a:spcPts val="0"/>
                        </a:spcAft>
                      </a:pPr>
                      <a:r>
                        <a:rPr lang="tr-TR" sz="1300" dirty="0">
                          <a:effectLst/>
                        </a:rPr>
                        <a:t>Kemalpaşa</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581</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r>
                        <a:rPr lang="tr-TR" sz="1300" dirty="0" smtClean="0">
                          <a:effectLst/>
                        </a:rPr>
                        <a:t>                    -</a:t>
                      </a:r>
                      <a:endParaRPr lang="tr-TR" sz="1300" dirty="0">
                        <a:solidFill>
                          <a:schemeClr val="tx1"/>
                        </a:solidFill>
                        <a:effectLst/>
                        <a:latin typeface="Times New Roman" panose="02020603050405020304" pitchFamily="18" charset="0"/>
                      </a:endParaRPr>
                    </a:p>
                  </a:txBody>
                  <a:tcPr marL="68580" marR="68580" marT="0" marB="0"/>
                </a:tc>
                <a:tc>
                  <a:txBody>
                    <a:bodyPr/>
                    <a:lstStyle/>
                    <a:p>
                      <a:pPr algn="ctr">
                        <a:spcAft>
                          <a:spcPts val="0"/>
                        </a:spcAft>
                      </a:pPr>
                      <a:r>
                        <a:rPr lang="tr-TR" sz="1300" dirty="0" smtClean="0">
                          <a:effectLst/>
                        </a:rPr>
                        <a:t>-</a:t>
                      </a:r>
                      <a:r>
                        <a:rPr lang="tr-TR" sz="1300" dirty="0">
                          <a:effectLst/>
                        </a:rPr>
                        <a:t> </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4</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4207688017"/>
                  </a:ext>
                </a:extLst>
              </a:tr>
              <a:tr h="235494">
                <a:tc>
                  <a:txBody>
                    <a:bodyPr/>
                    <a:lstStyle/>
                    <a:p>
                      <a:pPr algn="ctr">
                        <a:spcAft>
                          <a:spcPts val="0"/>
                        </a:spcAft>
                      </a:pPr>
                      <a:r>
                        <a:rPr lang="tr-TR" sz="1300" dirty="0">
                          <a:effectLst/>
                        </a:rPr>
                        <a:t>Arhavi </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273</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214</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-59</a:t>
                      </a:r>
                      <a:r>
                        <a:rPr lang="tr-TR" sz="1300" dirty="0">
                          <a:effectLst/>
                        </a:rPr>
                        <a:t> </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3</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82192656"/>
                  </a:ext>
                </a:extLst>
              </a:tr>
              <a:tr h="235494">
                <a:tc>
                  <a:txBody>
                    <a:bodyPr/>
                    <a:lstStyle/>
                    <a:p>
                      <a:pPr algn="ctr">
                        <a:spcAft>
                          <a:spcPts val="0"/>
                        </a:spcAft>
                      </a:pPr>
                      <a:r>
                        <a:rPr lang="tr-TR" sz="1300" dirty="0">
                          <a:effectLst/>
                        </a:rPr>
                        <a:t>Merkez</a:t>
                      </a:r>
                      <a:endParaRPr lang="tr-TR" sz="1300" dirty="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143</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90</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-53</a:t>
                      </a:r>
                      <a:r>
                        <a:rPr lang="tr-TR" sz="1300" dirty="0">
                          <a:effectLst/>
                        </a:rPr>
                        <a:t> </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2</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076347454"/>
                  </a:ext>
                </a:extLst>
              </a:tr>
              <a:tr h="235494">
                <a:tc>
                  <a:txBody>
                    <a:bodyPr/>
                    <a:lstStyle/>
                    <a:p>
                      <a:pPr algn="ctr">
                        <a:spcAft>
                          <a:spcPts val="0"/>
                        </a:spcAft>
                      </a:pPr>
                      <a:r>
                        <a:rPr lang="tr-TR" sz="1300">
                          <a:effectLst/>
                        </a:rPr>
                        <a:t>Murgul</a:t>
                      </a:r>
                      <a:endParaRPr lang="tr-TR" sz="130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408</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354</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-54</a:t>
                      </a:r>
                      <a:r>
                        <a:rPr lang="tr-TR" sz="1300" dirty="0">
                          <a:effectLst/>
                        </a:rPr>
                        <a:t> </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3</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4190496144"/>
                  </a:ext>
                </a:extLst>
              </a:tr>
              <a:tr h="235494">
                <a:tc>
                  <a:txBody>
                    <a:bodyPr/>
                    <a:lstStyle/>
                    <a:p>
                      <a:pPr algn="ctr">
                        <a:spcAft>
                          <a:spcPts val="0"/>
                        </a:spcAft>
                      </a:pPr>
                      <a:r>
                        <a:rPr lang="tr-TR" sz="1300">
                          <a:effectLst/>
                        </a:rPr>
                        <a:t>Borçka</a:t>
                      </a:r>
                      <a:endParaRPr lang="tr-TR" sz="130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488</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533</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+45</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4</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72774689"/>
                  </a:ext>
                </a:extLst>
              </a:tr>
              <a:tr h="235494">
                <a:tc>
                  <a:txBody>
                    <a:bodyPr/>
                    <a:lstStyle/>
                    <a:p>
                      <a:pPr algn="ctr">
                        <a:spcAft>
                          <a:spcPts val="0"/>
                        </a:spcAft>
                      </a:pPr>
                      <a:r>
                        <a:rPr lang="tr-TR" sz="1300">
                          <a:effectLst/>
                        </a:rPr>
                        <a:t>Şavşat</a:t>
                      </a:r>
                      <a:endParaRPr lang="tr-TR" sz="130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559</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466</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a:t>
                      </a:r>
                      <a:r>
                        <a:rPr lang="tr-TR" sz="1300" dirty="0" smtClean="0">
                          <a:effectLst/>
                        </a:rPr>
                        <a:t>93</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4</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33047584"/>
                  </a:ext>
                </a:extLst>
              </a:tr>
              <a:tr h="235494">
                <a:tc>
                  <a:txBody>
                    <a:bodyPr/>
                    <a:lstStyle/>
                    <a:p>
                      <a:pPr algn="ctr">
                        <a:spcAft>
                          <a:spcPts val="0"/>
                        </a:spcAft>
                      </a:pPr>
                      <a:r>
                        <a:rPr lang="tr-TR" sz="1300">
                          <a:effectLst/>
                        </a:rPr>
                        <a:t>Yusufeli</a:t>
                      </a:r>
                      <a:endParaRPr lang="tr-TR" sz="130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487</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a:effectLst/>
                        </a:rPr>
                        <a:t>570</a:t>
                      </a:r>
                      <a:endParaRPr lang="tr-TR" sz="130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a:t>
                      </a:r>
                      <a:r>
                        <a:rPr lang="tr-TR" sz="1300" dirty="0" smtClean="0">
                          <a:effectLst/>
                        </a:rPr>
                        <a:t>83</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4</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a:effectLst/>
                        </a:rPr>
                        <a:t> </a:t>
                      </a:r>
                      <a:endParaRPr lang="tr-TR" sz="11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650871874"/>
                  </a:ext>
                </a:extLst>
              </a:tr>
              <a:tr h="235494">
                <a:tc>
                  <a:txBody>
                    <a:bodyPr/>
                    <a:lstStyle/>
                    <a:p>
                      <a:pPr algn="ctr">
                        <a:spcAft>
                          <a:spcPts val="0"/>
                        </a:spcAft>
                      </a:pPr>
                      <a:r>
                        <a:rPr lang="tr-TR" sz="1300">
                          <a:effectLst/>
                        </a:rPr>
                        <a:t>Ardanuç</a:t>
                      </a:r>
                      <a:endParaRPr lang="tr-TR" sz="130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599</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635</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smtClean="0">
                          <a:effectLst/>
                        </a:rPr>
                        <a:t>+</a:t>
                      </a:r>
                      <a:r>
                        <a:rPr lang="tr-TR" sz="1300" dirty="0" smtClean="0">
                          <a:effectLst/>
                        </a:rPr>
                        <a:t>36</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tr-TR" sz="1300" dirty="0">
                          <a:effectLst/>
                        </a:rPr>
                        <a:t>4</a:t>
                      </a:r>
                      <a:endParaRPr lang="tr-TR" sz="1300" dirty="0">
                        <a:solidFill>
                          <a:schemeClr val="tx1"/>
                        </a:solidFill>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597865481"/>
                  </a:ext>
                </a:extLst>
              </a:tr>
            </a:tbl>
          </a:graphicData>
        </a:graphic>
      </p:graphicFrame>
      <p:pic>
        <p:nvPicPr>
          <p:cNvPr id="3" name="Resim 2"/>
          <p:cNvPicPr>
            <a:picLocks noChangeAspect="1"/>
          </p:cNvPicPr>
          <p:nvPr/>
        </p:nvPicPr>
        <p:blipFill>
          <a:blip r:embed="rId3"/>
          <a:stretch>
            <a:fillRect/>
          </a:stretch>
        </p:blipFill>
        <p:spPr>
          <a:xfrm>
            <a:off x="8478203" y="3648218"/>
            <a:ext cx="2258090" cy="2177144"/>
          </a:xfrm>
          <a:prstGeom prst="rect">
            <a:avLst/>
          </a:prstGeom>
        </p:spPr>
      </p:pic>
    </p:spTree>
    <p:extLst>
      <p:ext uri="{BB962C8B-B14F-4D97-AF65-F5344CB8AC3E}">
        <p14:creationId xmlns:p14="http://schemas.microsoft.com/office/powerpoint/2010/main" val="991227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08711" y="1186294"/>
            <a:ext cx="3920836" cy="372342"/>
          </a:xfrm>
        </p:spPr>
        <p:txBody>
          <a:bodyPr>
            <a:normAutofit/>
          </a:bodyPr>
          <a:lstStyle/>
          <a:p>
            <a:r>
              <a:rPr lang="tr-TR" sz="1800" b="1" dirty="0" smtClean="0">
                <a:solidFill>
                  <a:schemeClr val="bg1"/>
                </a:solidFill>
                <a:latin typeface="+mn-lt"/>
              </a:rPr>
              <a:t>ARTVİN YATIRIM </a:t>
            </a:r>
            <a:r>
              <a:rPr lang="tr-TR" sz="1800" b="1" dirty="0" smtClean="0">
                <a:solidFill>
                  <a:schemeClr val="bg1"/>
                </a:solidFill>
                <a:latin typeface="+mn-lt"/>
              </a:rPr>
              <a:t>ORTAMI SUNUMU</a:t>
            </a:r>
            <a:endParaRPr lang="tr-TR" sz="1800" b="1" dirty="0">
              <a:solidFill>
                <a:schemeClr val="bg1"/>
              </a:solidFill>
              <a:latin typeface="+mn-lt"/>
            </a:endParaRPr>
          </a:p>
        </p:txBody>
      </p:sp>
      <p:sp>
        <p:nvSpPr>
          <p:cNvPr id="6" name="Metin kutusu 5"/>
          <p:cNvSpPr txBox="1"/>
          <p:nvPr/>
        </p:nvSpPr>
        <p:spPr>
          <a:xfrm>
            <a:off x="836448" y="1990536"/>
            <a:ext cx="9462117" cy="369332"/>
          </a:xfrm>
          <a:prstGeom prst="rect">
            <a:avLst/>
          </a:prstGeom>
          <a:noFill/>
        </p:spPr>
        <p:txBody>
          <a:bodyPr wrap="square" rtlCol="0">
            <a:spAutoFit/>
          </a:bodyPr>
          <a:lstStyle/>
          <a:p>
            <a:r>
              <a:rPr lang="tr-TR" b="1" dirty="0" smtClean="0">
                <a:latin typeface="Montserrat" pitchFamily="2" charset="-94"/>
              </a:rPr>
              <a:t>Genel Veriler</a:t>
            </a:r>
            <a:endParaRPr lang="tr-TR" sz="1600" b="1" dirty="0" smtClean="0">
              <a:latin typeface="Montserrat" pitchFamily="2" charset="-94"/>
            </a:endParaRPr>
          </a:p>
        </p:txBody>
      </p:sp>
      <p:graphicFrame>
        <p:nvGraphicFramePr>
          <p:cNvPr id="7" name="Tablo 3">
            <a:extLst>
              <a:ext uri="{FF2B5EF4-FFF2-40B4-BE49-F238E27FC236}">
                <a16:creationId xmlns:a16="http://schemas.microsoft.com/office/drawing/2014/main" id="{8504B274-EABD-43AD-8B26-2C07F51A8226}"/>
              </a:ext>
            </a:extLst>
          </p:cNvPr>
          <p:cNvGraphicFramePr>
            <a:graphicFrameLocks noGrp="1"/>
          </p:cNvGraphicFramePr>
          <p:nvPr>
            <p:extLst>
              <p:ext uri="{D42A27DB-BD31-4B8C-83A1-F6EECF244321}">
                <p14:modId xmlns:p14="http://schemas.microsoft.com/office/powerpoint/2010/main" val="1385890827"/>
              </p:ext>
            </p:extLst>
          </p:nvPr>
        </p:nvGraphicFramePr>
        <p:xfrm>
          <a:off x="940508" y="2874715"/>
          <a:ext cx="6966877" cy="2929878"/>
        </p:xfrm>
        <a:graphic>
          <a:graphicData uri="http://schemas.openxmlformats.org/drawingml/2006/table">
            <a:tbl>
              <a:tblPr firstRow="1" bandRow="1">
                <a:tableStyleId>{5C22544A-7EE6-4342-B048-85BDC9FD1C3A}</a:tableStyleId>
              </a:tblPr>
              <a:tblGrid>
                <a:gridCol w="2984617">
                  <a:extLst>
                    <a:ext uri="{9D8B030D-6E8A-4147-A177-3AD203B41FA5}">
                      <a16:colId xmlns:a16="http://schemas.microsoft.com/office/drawing/2014/main" val="2282211167"/>
                    </a:ext>
                  </a:extLst>
                </a:gridCol>
                <a:gridCol w="2318921">
                  <a:extLst>
                    <a:ext uri="{9D8B030D-6E8A-4147-A177-3AD203B41FA5}">
                      <a16:colId xmlns:a16="http://schemas.microsoft.com/office/drawing/2014/main" val="3627722739"/>
                    </a:ext>
                  </a:extLst>
                </a:gridCol>
                <a:gridCol w="1663339">
                  <a:extLst>
                    <a:ext uri="{9D8B030D-6E8A-4147-A177-3AD203B41FA5}">
                      <a16:colId xmlns:a16="http://schemas.microsoft.com/office/drawing/2014/main" val="4044748125"/>
                    </a:ext>
                  </a:extLst>
                </a:gridCol>
              </a:tblGrid>
              <a:tr h="488313">
                <a:tc>
                  <a:txBody>
                    <a:bodyPr/>
                    <a:lstStyle/>
                    <a:p>
                      <a:r>
                        <a:rPr lang="tr-TR" sz="1100" dirty="0">
                          <a:latin typeface="Montserrat" pitchFamily="2" charset="-94"/>
                        </a:rPr>
                        <a:t>Veri Adı</a:t>
                      </a:r>
                      <a:endParaRPr lang="en-US" sz="1100" dirty="0">
                        <a:latin typeface="Montserrat" pitchFamily="2" charset="-94"/>
                      </a:endParaRPr>
                    </a:p>
                  </a:txBody>
                  <a:tcPr marL="58560" marR="58560" marT="29280" marB="29280" anchor="ctr"/>
                </a:tc>
                <a:tc>
                  <a:txBody>
                    <a:bodyPr/>
                    <a:lstStyle/>
                    <a:p>
                      <a:r>
                        <a:rPr lang="tr-TR" sz="1100" dirty="0">
                          <a:latin typeface="Montserrat" pitchFamily="2" charset="-94"/>
                        </a:rPr>
                        <a:t>Veri Değeri</a:t>
                      </a:r>
                      <a:endParaRPr lang="en-US" sz="1100" dirty="0">
                        <a:latin typeface="Montserrat" pitchFamily="2" charset="-94"/>
                      </a:endParaRPr>
                    </a:p>
                  </a:txBody>
                  <a:tcPr marL="58560" marR="58560" marT="29280" marB="29280" anchor="ctr"/>
                </a:tc>
                <a:tc>
                  <a:txBody>
                    <a:bodyPr/>
                    <a:lstStyle/>
                    <a:p>
                      <a:r>
                        <a:rPr lang="tr-TR" sz="1100" dirty="0">
                          <a:latin typeface="Montserrat" pitchFamily="2" charset="-94"/>
                        </a:rPr>
                        <a:t>Ülke Sıralaması</a:t>
                      </a:r>
                      <a:endParaRPr lang="en-US" sz="1100" dirty="0">
                        <a:latin typeface="Montserrat" pitchFamily="2" charset="-94"/>
                      </a:endParaRPr>
                    </a:p>
                  </a:txBody>
                  <a:tcPr marL="58560" marR="58560" marT="29280" marB="29280" anchor="ctr"/>
                </a:tc>
                <a:extLst>
                  <a:ext uri="{0D108BD9-81ED-4DB2-BD59-A6C34878D82A}">
                    <a16:rowId xmlns:a16="http://schemas.microsoft.com/office/drawing/2014/main" val="2271964065"/>
                  </a:ext>
                </a:extLst>
              </a:tr>
              <a:tr h="488313">
                <a:tc>
                  <a:txBody>
                    <a:bodyPr/>
                    <a:lstStyle/>
                    <a:p>
                      <a:r>
                        <a:rPr lang="tr-TR" sz="1100" b="1" dirty="0">
                          <a:latin typeface="Montserrat" pitchFamily="2" charset="-94"/>
                        </a:rPr>
                        <a:t>Nüfus ( </a:t>
                      </a:r>
                      <a:r>
                        <a:rPr lang="tr-TR" sz="1100" b="1" dirty="0" smtClean="0">
                          <a:latin typeface="Montserrat" pitchFamily="2" charset="-94"/>
                        </a:rPr>
                        <a:t>2022 </a:t>
                      </a:r>
                      <a:r>
                        <a:rPr lang="tr-TR" sz="1100" b="1" dirty="0">
                          <a:latin typeface="Montserrat" pitchFamily="2" charset="-94"/>
                        </a:rPr>
                        <a:t>)</a:t>
                      </a:r>
                      <a:endParaRPr lang="en-US" sz="1100" b="1" i="1" dirty="0">
                        <a:latin typeface="Montserrat" pitchFamily="2" charset="-94"/>
                      </a:endParaRPr>
                    </a:p>
                  </a:txBody>
                  <a:tcPr marL="58560" marR="58560" marT="29280" marB="29280" anchor="ctr"/>
                </a:tc>
                <a:tc>
                  <a:txBody>
                    <a:bodyPr/>
                    <a:lstStyle/>
                    <a:p>
                      <a:pPr algn="r"/>
                      <a:r>
                        <a:rPr lang="tr-TR" sz="1100" dirty="0" smtClean="0">
                          <a:latin typeface="Montserrat" pitchFamily="2" charset="-94"/>
                        </a:rPr>
                        <a:t>169.403 ( Şehir Merkezinde 36.133 )</a:t>
                      </a:r>
                      <a:endParaRPr lang="en-US" sz="1100" i="1" dirty="0">
                        <a:latin typeface="Montserrat" pitchFamily="2" charset="-94"/>
                      </a:endParaRPr>
                    </a:p>
                  </a:txBody>
                  <a:tcPr marL="58560" marR="58560" marT="29280" marB="29280" anchor="ctr"/>
                </a:tc>
                <a:tc>
                  <a:txBody>
                    <a:bodyPr/>
                    <a:lstStyle/>
                    <a:p>
                      <a:pPr algn="r"/>
                      <a:r>
                        <a:rPr lang="tr-TR" sz="1100" b="1" dirty="0" smtClean="0">
                          <a:latin typeface="Montserrat" pitchFamily="2" charset="-94"/>
                        </a:rPr>
                        <a:t>76.</a:t>
                      </a:r>
                      <a:endParaRPr lang="en-US" sz="1100" b="1" dirty="0">
                        <a:latin typeface="Montserrat" pitchFamily="2" charset="-94"/>
                      </a:endParaRPr>
                    </a:p>
                  </a:txBody>
                  <a:tcPr marL="58560" marR="58560" marT="29280" marB="29280" anchor="ctr"/>
                </a:tc>
                <a:extLst>
                  <a:ext uri="{0D108BD9-81ED-4DB2-BD59-A6C34878D82A}">
                    <a16:rowId xmlns:a16="http://schemas.microsoft.com/office/drawing/2014/main" val="2344168352"/>
                  </a:ext>
                </a:extLst>
              </a:tr>
              <a:tr h="488313">
                <a:tc>
                  <a:txBody>
                    <a:bodyPr/>
                    <a:lstStyle/>
                    <a:p>
                      <a:r>
                        <a:rPr lang="tr-TR" sz="1100" b="1" dirty="0">
                          <a:latin typeface="Montserrat" pitchFamily="2" charset="-94"/>
                        </a:rPr>
                        <a:t>Yüz Ölçümü</a:t>
                      </a:r>
                      <a:endParaRPr lang="en-US" sz="1100" b="1" dirty="0">
                        <a:latin typeface="Montserrat" pitchFamily="2" charset="-94"/>
                      </a:endParaRPr>
                    </a:p>
                  </a:txBody>
                  <a:tcPr marL="58560" marR="58560" marT="29280" marB="29280" anchor="ctr"/>
                </a:tc>
                <a:tc>
                  <a:txBody>
                    <a:bodyPr/>
                    <a:lstStyle/>
                    <a:p>
                      <a:pPr algn="r"/>
                      <a:r>
                        <a:rPr lang="tr-TR" sz="1100" dirty="0" smtClean="0">
                          <a:latin typeface="Montserrat" pitchFamily="2" charset="-94"/>
                        </a:rPr>
                        <a:t>7.367 </a:t>
                      </a:r>
                      <a:r>
                        <a:rPr lang="tr-TR" sz="1100" dirty="0">
                          <a:latin typeface="Montserrat" pitchFamily="2" charset="-94"/>
                        </a:rPr>
                        <a:t>km</a:t>
                      </a:r>
                      <a:r>
                        <a:rPr lang="tr-TR" sz="1100" baseline="36000" dirty="0">
                          <a:latin typeface="Montserrat" pitchFamily="2" charset="-94"/>
                        </a:rPr>
                        <a:t>2</a:t>
                      </a:r>
                      <a:endParaRPr lang="en-US" sz="1100" baseline="36000" dirty="0">
                        <a:latin typeface="Montserrat" pitchFamily="2" charset="-94"/>
                      </a:endParaRPr>
                    </a:p>
                  </a:txBody>
                  <a:tcPr marL="58560" marR="58560" marT="29280" marB="29280" anchor="ctr"/>
                </a:tc>
                <a:tc>
                  <a:txBody>
                    <a:bodyPr/>
                    <a:lstStyle/>
                    <a:p>
                      <a:pPr algn="r"/>
                      <a:r>
                        <a:rPr lang="tr-TR" sz="1100" b="1" dirty="0" smtClean="0">
                          <a:latin typeface="Montserrat" pitchFamily="2" charset="-94"/>
                        </a:rPr>
                        <a:t>44.</a:t>
                      </a:r>
                      <a:endParaRPr lang="en-US" sz="1100" b="1" dirty="0">
                        <a:latin typeface="Montserrat" pitchFamily="2" charset="-94"/>
                      </a:endParaRPr>
                    </a:p>
                  </a:txBody>
                  <a:tcPr marL="58560" marR="58560" marT="29280" marB="29280" anchor="ctr"/>
                </a:tc>
                <a:extLst>
                  <a:ext uri="{0D108BD9-81ED-4DB2-BD59-A6C34878D82A}">
                    <a16:rowId xmlns:a16="http://schemas.microsoft.com/office/drawing/2014/main" val="4211361531"/>
                  </a:ext>
                </a:extLst>
              </a:tr>
              <a:tr h="488313">
                <a:tc>
                  <a:txBody>
                    <a:bodyPr/>
                    <a:lstStyle/>
                    <a:p>
                      <a:r>
                        <a:rPr lang="tr-TR" sz="1100" b="1" dirty="0">
                          <a:latin typeface="Montserrat" pitchFamily="2" charset="-94"/>
                        </a:rPr>
                        <a:t>İstihdam ( </a:t>
                      </a:r>
                      <a:r>
                        <a:rPr lang="tr-TR" sz="1100" b="1" dirty="0" smtClean="0">
                          <a:latin typeface="Montserrat" pitchFamily="2" charset="-94"/>
                        </a:rPr>
                        <a:t>2022 </a:t>
                      </a:r>
                      <a:r>
                        <a:rPr lang="tr-TR" sz="1100" b="1" dirty="0">
                          <a:latin typeface="Montserrat" pitchFamily="2" charset="-94"/>
                        </a:rPr>
                        <a:t>– TR 90 – 15 &amp; 64 Yaş )</a:t>
                      </a:r>
                      <a:endParaRPr lang="tr-TR" sz="1100" b="1" i="1" dirty="0">
                        <a:latin typeface="Montserrat" pitchFamily="2" charset="-94"/>
                      </a:endParaRPr>
                    </a:p>
                  </a:txBody>
                  <a:tcPr marL="58560" marR="58560" marT="29280" marB="29280" anchor="ctr"/>
                </a:tc>
                <a:tc>
                  <a:txBody>
                    <a:bodyPr/>
                    <a:lstStyle/>
                    <a:p>
                      <a:pPr algn="r"/>
                      <a:r>
                        <a:rPr lang="tr-TR" sz="1100" dirty="0">
                          <a:latin typeface="Montserrat" pitchFamily="2" charset="-94"/>
                        </a:rPr>
                        <a:t>% </a:t>
                      </a:r>
                      <a:r>
                        <a:rPr lang="tr-TR" sz="1100" dirty="0" smtClean="0">
                          <a:latin typeface="Montserrat" pitchFamily="2" charset="-94"/>
                        </a:rPr>
                        <a:t>57,0</a:t>
                      </a:r>
                      <a:endParaRPr lang="en-US" sz="1100" dirty="0">
                        <a:latin typeface="Montserrat" pitchFamily="2" charset="-94"/>
                      </a:endParaRPr>
                    </a:p>
                  </a:txBody>
                  <a:tcPr marL="58560" marR="58560" marT="29280" marB="29280" anchor="ctr"/>
                </a:tc>
                <a:tc>
                  <a:txBody>
                    <a:bodyPr/>
                    <a:lstStyle/>
                    <a:p>
                      <a:pPr algn="r"/>
                      <a:r>
                        <a:rPr lang="tr-TR" sz="1100" b="1" dirty="0" smtClean="0">
                          <a:latin typeface="Montserrat" pitchFamily="2" charset="-94"/>
                        </a:rPr>
                        <a:t>7. </a:t>
                      </a:r>
                      <a:r>
                        <a:rPr lang="tr-TR" sz="1100" b="1" dirty="0">
                          <a:latin typeface="Montserrat" pitchFamily="2" charset="-94"/>
                        </a:rPr>
                        <a:t>( 26 Bölge </a:t>
                      </a:r>
                      <a:r>
                        <a:rPr lang="tr-TR" sz="1100" b="1" dirty="0" smtClean="0">
                          <a:latin typeface="Montserrat" pitchFamily="2" charset="-94"/>
                        </a:rPr>
                        <a:t>)</a:t>
                      </a:r>
                      <a:endParaRPr lang="en-US" sz="1100" b="1" i="1" dirty="0">
                        <a:latin typeface="Montserrat" pitchFamily="2" charset="-94"/>
                      </a:endParaRPr>
                    </a:p>
                  </a:txBody>
                  <a:tcPr marL="58560" marR="58560" marT="29280" marB="29280" anchor="ctr"/>
                </a:tc>
                <a:extLst>
                  <a:ext uri="{0D108BD9-81ED-4DB2-BD59-A6C34878D82A}">
                    <a16:rowId xmlns:a16="http://schemas.microsoft.com/office/drawing/2014/main" val="2184863971"/>
                  </a:ext>
                </a:extLst>
              </a:tr>
              <a:tr h="488313">
                <a:tc>
                  <a:txBody>
                    <a:bodyPr/>
                    <a:lstStyle/>
                    <a:p>
                      <a:r>
                        <a:rPr lang="tr-TR" sz="1100" b="1" dirty="0">
                          <a:latin typeface="Montserrat" pitchFamily="2" charset="-94"/>
                        </a:rPr>
                        <a:t>İşsizlik ( </a:t>
                      </a:r>
                      <a:r>
                        <a:rPr lang="tr-TR" sz="1100" b="1" dirty="0" smtClean="0">
                          <a:latin typeface="Montserrat" pitchFamily="2" charset="-94"/>
                        </a:rPr>
                        <a:t>2022 </a:t>
                      </a:r>
                      <a:r>
                        <a:rPr lang="tr-TR" sz="1100" b="1" dirty="0">
                          <a:latin typeface="Montserrat" pitchFamily="2" charset="-94"/>
                        </a:rPr>
                        <a:t>– TR 90 – 15 &amp; 64 Yaş )</a:t>
                      </a:r>
                      <a:endParaRPr lang="en-US" sz="1100" b="1" i="1" dirty="0">
                        <a:latin typeface="Montserrat" pitchFamily="2" charset="-94"/>
                      </a:endParaRPr>
                    </a:p>
                  </a:txBody>
                  <a:tcPr marL="58560" marR="58560" marT="29280" marB="29280" anchor="ctr"/>
                </a:tc>
                <a:tc>
                  <a:txBody>
                    <a:bodyPr/>
                    <a:lstStyle/>
                    <a:p>
                      <a:pPr algn="r"/>
                      <a:r>
                        <a:rPr lang="tr-TR" sz="1100" dirty="0">
                          <a:latin typeface="Montserrat" pitchFamily="2" charset="-94"/>
                        </a:rPr>
                        <a:t>% </a:t>
                      </a:r>
                      <a:r>
                        <a:rPr lang="tr-TR" sz="1100" dirty="0" smtClean="0">
                          <a:latin typeface="Montserrat" pitchFamily="2" charset="-94"/>
                        </a:rPr>
                        <a:t>9,9</a:t>
                      </a:r>
                      <a:endParaRPr lang="en-US" sz="1100" dirty="0">
                        <a:latin typeface="Montserrat" pitchFamily="2" charset="-94"/>
                      </a:endParaRPr>
                    </a:p>
                  </a:txBody>
                  <a:tcPr marL="58560" marR="58560" marT="29280" marB="29280" anchor="ctr"/>
                </a:tc>
                <a:tc>
                  <a:txBody>
                    <a:bodyPr/>
                    <a:lstStyle/>
                    <a:p>
                      <a:pPr algn="r"/>
                      <a:r>
                        <a:rPr lang="tr-TR" sz="1100" b="1" dirty="0" smtClean="0">
                          <a:latin typeface="Montserrat" pitchFamily="2" charset="-94"/>
                        </a:rPr>
                        <a:t>13. ( </a:t>
                      </a:r>
                      <a:r>
                        <a:rPr lang="tr-TR" sz="1100" b="1" dirty="0">
                          <a:latin typeface="Montserrat" pitchFamily="2" charset="-94"/>
                        </a:rPr>
                        <a:t>26 Bölge </a:t>
                      </a:r>
                      <a:r>
                        <a:rPr lang="tr-TR" sz="1100" b="1" dirty="0" smtClean="0">
                          <a:latin typeface="Montserrat" pitchFamily="2" charset="-94"/>
                        </a:rPr>
                        <a:t>)</a:t>
                      </a:r>
                      <a:endParaRPr lang="en-US" sz="1100" b="1" i="1" dirty="0">
                        <a:latin typeface="Montserrat" pitchFamily="2" charset="-94"/>
                      </a:endParaRPr>
                    </a:p>
                  </a:txBody>
                  <a:tcPr marL="58560" marR="58560" marT="29280" marB="29280" anchor="ctr"/>
                </a:tc>
                <a:extLst>
                  <a:ext uri="{0D108BD9-81ED-4DB2-BD59-A6C34878D82A}">
                    <a16:rowId xmlns:a16="http://schemas.microsoft.com/office/drawing/2014/main" val="3644211716"/>
                  </a:ext>
                </a:extLst>
              </a:tr>
              <a:tr h="488313">
                <a:tc>
                  <a:txBody>
                    <a:bodyPr/>
                    <a:lstStyle/>
                    <a:p>
                      <a:r>
                        <a:rPr lang="tr-TR" sz="1100" b="1" dirty="0" smtClean="0">
                          <a:latin typeface="Montserrat" pitchFamily="2" charset="-94"/>
                        </a:rPr>
                        <a:t>İller Arası </a:t>
                      </a:r>
                      <a:r>
                        <a:rPr lang="tr-TR" sz="1100" b="1" dirty="0">
                          <a:latin typeface="Montserrat" pitchFamily="2" charset="-94"/>
                        </a:rPr>
                        <a:t>Rekabetçilik Endeksi ( 2018 )</a:t>
                      </a:r>
                      <a:endParaRPr lang="en-US" sz="1100" b="1" i="1" dirty="0">
                        <a:latin typeface="Montserrat" pitchFamily="2" charset="-94"/>
                      </a:endParaRPr>
                    </a:p>
                  </a:txBody>
                  <a:tcPr marL="58560" marR="58560" marT="29280" marB="29280" anchor="ctr"/>
                </a:tc>
                <a:tc>
                  <a:txBody>
                    <a:bodyPr/>
                    <a:lstStyle/>
                    <a:p>
                      <a:pPr algn="r"/>
                      <a:r>
                        <a:rPr lang="tr-TR" sz="1100" dirty="0" smtClean="0">
                          <a:latin typeface="Montserrat" pitchFamily="2" charset="-94"/>
                        </a:rPr>
                        <a:t>23,65</a:t>
                      </a:r>
                      <a:endParaRPr lang="en-US" sz="1100" dirty="0">
                        <a:latin typeface="Montserrat" pitchFamily="2" charset="-94"/>
                      </a:endParaRPr>
                    </a:p>
                  </a:txBody>
                  <a:tcPr marL="58560" marR="58560" marT="29280" marB="29280" anchor="ctr"/>
                </a:tc>
                <a:tc>
                  <a:txBody>
                    <a:bodyPr/>
                    <a:lstStyle/>
                    <a:p>
                      <a:pPr algn="r"/>
                      <a:r>
                        <a:rPr lang="tr-TR" sz="1100" b="1" dirty="0" smtClean="0">
                          <a:latin typeface="Montserrat" pitchFamily="2" charset="-94"/>
                        </a:rPr>
                        <a:t>50.</a:t>
                      </a:r>
                      <a:endParaRPr lang="en-US" sz="1100" b="1" dirty="0">
                        <a:latin typeface="Montserrat" pitchFamily="2" charset="-94"/>
                      </a:endParaRPr>
                    </a:p>
                  </a:txBody>
                  <a:tcPr marL="58560" marR="58560" marT="29280" marB="29280" anchor="ctr"/>
                </a:tc>
                <a:extLst>
                  <a:ext uri="{0D108BD9-81ED-4DB2-BD59-A6C34878D82A}">
                    <a16:rowId xmlns:a16="http://schemas.microsoft.com/office/drawing/2014/main" val="3544756699"/>
                  </a:ext>
                </a:extLst>
              </a:tr>
            </a:tbl>
          </a:graphicData>
        </a:graphic>
      </p:graphicFrame>
      <p:sp>
        <p:nvSpPr>
          <p:cNvPr id="8" name="Oval 7"/>
          <p:cNvSpPr/>
          <p:nvPr/>
        </p:nvSpPr>
        <p:spPr>
          <a:xfrm>
            <a:off x="9839653" y="4722657"/>
            <a:ext cx="1292467" cy="1292376"/>
          </a:xfrm>
          <a:prstGeom prst="ellipse">
            <a:avLst/>
          </a:prstGeom>
          <a:blipFill>
            <a:blip r:embed="rId3" cstate="print">
              <a:extLst>
                <a:ext uri="{28A0092B-C50C-407E-A947-70E740481C1C}">
                  <a14:useLocalDpi xmlns:a14="http://schemas.microsoft.com/office/drawing/2010/main" val="0"/>
                </a:ext>
              </a:extLst>
            </a:blip>
            <a:srcRect/>
            <a:stretch>
              <a:fillRect l="-27000" r="-2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9" name="Oval 8"/>
          <p:cNvSpPr/>
          <p:nvPr/>
        </p:nvSpPr>
        <p:spPr>
          <a:xfrm>
            <a:off x="9404047" y="2873378"/>
            <a:ext cx="1736782" cy="1736660"/>
          </a:xfrm>
          <a:prstGeom prst="ellipse">
            <a:avLst/>
          </a:prstGeom>
          <a:blipFill>
            <a:blip r:embed="rId4" cstate="print">
              <a:extLst>
                <a:ext uri="{28A0092B-C50C-407E-A947-70E740481C1C}">
                  <a14:useLocalDpi xmlns:a14="http://schemas.microsoft.com/office/drawing/2010/main" val="0"/>
                </a:ext>
              </a:extLst>
            </a:blip>
            <a:srcRect/>
            <a:stretch>
              <a:fillRect t="-5000" b="-5000"/>
            </a:stretch>
          </a:blipFill>
        </p:spPr>
        <p:style>
          <a:lnRef idx="2">
            <a:schemeClr val="lt1">
              <a:hueOff val="0"/>
              <a:satOff val="0"/>
              <a:lumOff val="0"/>
              <a:alphaOff val="0"/>
            </a:schemeClr>
          </a:lnRef>
          <a:fillRef idx="1">
            <a:scrgbClr r="0" g="0" b="0"/>
          </a:fillRef>
          <a:effectRef idx="0">
            <a:schemeClr val="accent2">
              <a:tint val="50000"/>
              <a:hueOff val="-440331"/>
              <a:satOff val="-38085"/>
              <a:lumOff val="-381"/>
              <a:alphaOff val="0"/>
            </a:schemeClr>
          </a:effectRef>
          <a:fontRef idx="minor">
            <a:schemeClr val="lt1">
              <a:hueOff val="0"/>
              <a:satOff val="0"/>
              <a:lumOff val="0"/>
              <a:alphaOff val="0"/>
            </a:schemeClr>
          </a:fontRef>
        </p:style>
      </p:sp>
      <p:sp>
        <p:nvSpPr>
          <p:cNvPr id="10" name="Oval 9"/>
          <p:cNvSpPr/>
          <p:nvPr/>
        </p:nvSpPr>
        <p:spPr>
          <a:xfrm>
            <a:off x="8701483" y="2161487"/>
            <a:ext cx="1292467" cy="1292376"/>
          </a:xfrm>
          <a:prstGeom prst="ellipse">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880662"/>
              <a:satOff val="-76170"/>
              <a:lumOff val="-762"/>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930278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Metin kutusu 6"/>
          <p:cNvSpPr txBox="1"/>
          <p:nvPr/>
        </p:nvSpPr>
        <p:spPr>
          <a:xfrm>
            <a:off x="1154324" y="2369132"/>
            <a:ext cx="4124813" cy="1384995"/>
          </a:xfrm>
          <a:prstGeom prst="rect">
            <a:avLst/>
          </a:prstGeom>
          <a:noFill/>
        </p:spPr>
        <p:txBody>
          <a:bodyPr wrap="square" rtlCol="0">
            <a:spAutoFit/>
          </a:bodyPr>
          <a:lstStyle/>
          <a:p>
            <a:r>
              <a:rPr lang="tr-TR" sz="2800" b="1" dirty="0" smtClean="0">
                <a:solidFill>
                  <a:schemeClr val="bg1"/>
                </a:solidFill>
                <a:latin typeface="Montserrat" pitchFamily="2" charset="-94"/>
              </a:rPr>
              <a:t>ÖNE ÇIKAN SEKTÖRLER VE YATIRIM FIRSATLARI</a:t>
            </a:r>
            <a:endParaRPr lang="tr-TR" sz="2800" b="1" dirty="0">
              <a:solidFill>
                <a:schemeClr val="bg1"/>
              </a:solidFill>
              <a:latin typeface="Montserrat" pitchFamily="2" charset="-94"/>
            </a:endParaRPr>
          </a:p>
        </p:txBody>
      </p:sp>
    </p:spTree>
    <p:extLst>
      <p:ext uri="{BB962C8B-B14F-4D97-AF65-F5344CB8AC3E}">
        <p14:creationId xmlns:p14="http://schemas.microsoft.com/office/powerpoint/2010/main" val="2766397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7799</TotalTime>
  <Words>1433</Words>
  <Application>Microsoft Office PowerPoint</Application>
  <PresentationFormat>Geniş ekran</PresentationFormat>
  <Paragraphs>348</Paragraphs>
  <Slides>29</Slides>
  <Notes>0</Notes>
  <HiddenSlides>0</HiddenSlides>
  <MMClips>0</MMClips>
  <ScaleCrop>false</ScaleCrop>
  <HeadingPairs>
    <vt:vector size="6" baseType="variant">
      <vt:variant>
        <vt:lpstr>Kullanılan Yazı Tipleri</vt:lpstr>
      </vt:variant>
      <vt:variant>
        <vt:i4>9</vt:i4>
      </vt:variant>
      <vt:variant>
        <vt:lpstr>Tema</vt:lpstr>
      </vt:variant>
      <vt:variant>
        <vt:i4>3</vt:i4>
      </vt:variant>
      <vt:variant>
        <vt:lpstr>Slayt Başlıkları</vt:lpstr>
      </vt:variant>
      <vt:variant>
        <vt:i4>29</vt:i4>
      </vt:variant>
    </vt:vector>
  </HeadingPairs>
  <TitlesOfParts>
    <vt:vector size="41" baseType="lpstr">
      <vt:lpstr>Arial</vt:lpstr>
      <vt:lpstr>Book Antiqua</vt:lpstr>
      <vt:lpstr>Calibri</vt:lpstr>
      <vt:lpstr>Calibri Light</vt:lpstr>
      <vt:lpstr>Montserrat</vt:lpstr>
      <vt:lpstr>Segoe UI</vt:lpstr>
      <vt:lpstr>Times New Roman</vt:lpstr>
      <vt:lpstr>Wingdings</vt:lpstr>
      <vt:lpstr>Wingdings 2</vt:lpstr>
      <vt:lpstr>Office Teması</vt:lpstr>
      <vt:lpstr>1_Office Teması</vt:lpstr>
      <vt:lpstr>2_Office Teması</vt:lpstr>
      <vt:lpstr>ARTVİN  YATIRIM ORTAMI SUNUMU</vt:lpstr>
      <vt:lpstr>PowerPoint Sunusu</vt:lpstr>
      <vt:lpstr>PowerPoint Sunusu</vt:lpstr>
      <vt:lpstr>PowerPoint Sunusu</vt:lpstr>
      <vt:lpstr>ARTVİN YATIRIM ORTAMI SUNUMU</vt:lpstr>
      <vt:lpstr>ARTVİN YATIRIM ORTAMI SUNUMU</vt:lpstr>
      <vt:lpstr>ARTVİN YATIRIM ORTAMI SUNUMU</vt:lpstr>
      <vt:lpstr>ARTVİN YATIRIM ORTAMI SUNUMU</vt:lpstr>
      <vt:lpstr>PowerPoint Sunusu</vt:lpstr>
      <vt:lpstr>PowerPoint Sunusu</vt:lpstr>
      <vt:lpstr>ARTVİN YATIRIM ORTAMI SUNUMU</vt:lpstr>
      <vt:lpstr>ARTVİN YATIRIM ORTAMI SUNUMU</vt:lpstr>
      <vt:lpstr>ARTVİN YATIRIM ORTAMI SUNUMU</vt:lpstr>
      <vt:lpstr>ARTVİN YATIRIM ORTAMI SUNUMU</vt:lpstr>
      <vt:lpstr>ARTVİN YATIRIM ORTAMI SUNUMU</vt:lpstr>
      <vt:lpstr>ARTVİN YATIRIM ORTAMI SUNUMU</vt:lpstr>
      <vt:lpstr>ARTVİN YATIRIM ORTAMI SUNUMU</vt:lpstr>
      <vt:lpstr>PowerPoint Sunusu</vt:lpstr>
      <vt:lpstr>PowerPoint Sunusu</vt:lpstr>
      <vt:lpstr>ARTVİN YATIRIM ORTAMI SUNUMU</vt:lpstr>
      <vt:lpstr>PowerPoint Sunusu</vt:lpstr>
      <vt:lpstr>ARTVİN YATIRIM ORTAMI SUNUMU</vt:lpstr>
      <vt:lpstr>ARTVİN YATIRIM ORTAMI SUNUMU</vt:lpstr>
      <vt:lpstr>ARTVİN YATIRIM ORTAMI SUNUMU</vt:lpstr>
      <vt:lpstr>ARTVİN YATIRIM ORTAMI SUNUMU</vt:lpstr>
      <vt:lpstr>ARTVİN YATIRIM ORTAMI SUNUMU</vt:lpstr>
      <vt:lpstr>ARTVİN YATIRIM ORTAMI SUNUMU</vt:lpstr>
      <vt:lpstr>ARTVİN YATIRIM ORTAMI SUNUMU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Kemal Yüceer</dc:creator>
  <cp:lastModifiedBy>BERNA TURNA</cp:lastModifiedBy>
  <cp:revision>681</cp:revision>
  <dcterms:created xsi:type="dcterms:W3CDTF">2021-09-15T08:02:35Z</dcterms:created>
  <dcterms:modified xsi:type="dcterms:W3CDTF">2024-01-15T08:44:56Z</dcterms:modified>
</cp:coreProperties>
</file>